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9" r:id="rId6"/>
    <p:sldId id="260" r:id="rId7"/>
    <p:sldId id="261" r:id="rId8"/>
    <p:sldId id="262" r:id="rId9"/>
    <p:sldId id="263" r:id="rId10"/>
    <p:sldId id="264" r:id="rId11"/>
    <p:sldId id="265" r:id="rId12"/>
    <p:sldId id="271" r:id="rId13"/>
    <p:sldId id="266" r:id="rId14"/>
    <p:sldId id="267" r:id="rId15"/>
    <p:sldId id="268" r:id="rId16"/>
    <p:sldId id="272" r:id="rId17"/>
    <p:sldId id="274" r:id="rId18"/>
    <p:sldId id="275" r:id="rId19"/>
    <p:sldId id="290" r:id="rId20"/>
    <p:sldId id="291" r:id="rId21"/>
    <p:sldId id="292" r:id="rId22"/>
    <p:sldId id="294" r:id="rId23"/>
    <p:sldId id="293" r:id="rId24"/>
    <p:sldId id="281" r:id="rId25"/>
    <p:sldId id="284" r:id="rId26"/>
    <p:sldId id="295" r:id="rId27"/>
    <p:sldId id="289" r:id="rId28"/>
    <p:sldId id="296" r:id="rId29"/>
    <p:sldId id="285" r:id="rId30"/>
    <p:sldId id="286" r:id="rId31"/>
    <p:sldId id="287" r:id="rId32"/>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EF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79" d="100"/>
          <a:sy n="79" d="100"/>
        </p:scale>
        <p:origin x="-8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9B8B690-4D2E-4FCE-988C-477C679F8E7C}" type="datetimeFigureOut">
              <a:rPr lang="pl-PL"/>
              <a:pPr>
                <a:defRPr/>
              </a:pPr>
              <a:t>2011-03-29</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1827A24-1B29-477B-A9C9-A54A4E5480CD}" type="slidenum">
              <a:rPr lang="pl-PL"/>
              <a:pPr>
                <a:defRPr/>
              </a:pPr>
              <a:t>‹#›</a:t>
            </a:fld>
            <a:endParaRPr lang="pl-PL"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ymbol zastępczy obrazu slajdu 1"/>
          <p:cNvSpPr>
            <a:spLocks noGrp="1" noRot="1" noChangeAspect="1"/>
          </p:cNvSpPr>
          <p:nvPr>
            <p:ph type="sldImg"/>
          </p:nvPr>
        </p:nvSpPr>
        <p:spPr bwMode="auto">
          <a:noFill/>
          <a:ln>
            <a:solidFill>
              <a:srgbClr val="000000"/>
            </a:solidFill>
            <a:miter lim="800000"/>
            <a:headEnd/>
            <a:tailEnd/>
          </a:ln>
        </p:spPr>
      </p:sp>
      <p:sp>
        <p:nvSpPr>
          <p:cNvPr id="153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53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9FE4D9-12B8-4C09-B35F-F28FE0A83D91}" type="slidenum">
              <a:rPr lang="pl-PL">
                <a:cs typeface="Arial" charset="0"/>
              </a:rPr>
              <a:pPr fontAlgn="base">
                <a:spcBef>
                  <a:spcPct val="0"/>
                </a:spcBef>
                <a:spcAft>
                  <a:spcPct val="0"/>
                </a:spcAft>
              </a:pPr>
              <a:t>1</a:t>
            </a:fld>
            <a:endParaRPr lang="pl-P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ymbol zastępczy obrazu slajdu 1"/>
          <p:cNvSpPr>
            <a:spLocks noGrp="1" noRot="1" noChangeAspect="1"/>
          </p:cNvSpPr>
          <p:nvPr>
            <p:ph type="sldImg"/>
          </p:nvPr>
        </p:nvSpPr>
        <p:spPr bwMode="auto">
          <a:noFill/>
          <a:ln>
            <a:solidFill>
              <a:srgbClr val="000000"/>
            </a:solidFill>
            <a:miter lim="800000"/>
            <a:headEnd/>
            <a:tailEnd/>
          </a:ln>
        </p:spPr>
      </p:sp>
      <p:sp>
        <p:nvSpPr>
          <p:cNvPr id="3379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379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92E0F0-3890-4BDA-91DE-65005F50BBC5}" type="slidenum">
              <a:rPr lang="pl-PL">
                <a:cs typeface="Arial" charset="0"/>
              </a:rPr>
              <a:pPr fontAlgn="base">
                <a:spcBef>
                  <a:spcPct val="0"/>
                </a:spcBef>
                <a:spcAft>
                  <a:spcPct val="0"/>
                </a:spcAft>
              </a:pPr>
              <a:t>10</a:t>
            </a:fld>
            <a:endParaRPr lang="pl-P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ymbol zastępczy obrazu slajdu 1"/>
          <p:cNvSpPr>
            <a:spLocks noGrp="1" noRot="1" noChangeAspect="1"/>
          </p:cNvSpPr>
          <p:nvPr>
            <p:ph type="sldImg"/>
          </p:nvPr>
        </p:nvSpPr>
        <p:spPr bwMode="auto">
          <a:noFill/>
          <a:ln>
            <a:solidFill>
              <a:srgbClr val="000000"/>
            </a:solidFill>
            <a:miter lim="800000"/>
            <a:headEnd/>
            <a:tailEnd/>
          </a:ln>
        </p:spPr>
      </p:sp>
      <p:sp>
        <p:nvSpPr>
          <p:cNvPr id="3584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584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9C7F84-4F7F-4AD5-9FE6-5E23400BB463}" type="slidenum">
              <a:rPr lang="pl-PL">
                <a:cs typeface="Arial" charset="0"/>
              </a:rPr>
              <a:pPr fontAlgn="base">
                <a:spcBef>
                  <a:spcPct val="0"/>
                </a:spcBef>
                <a:spcAft>
                  <a:spcPct val="0"/>
                </a:spcAft>
              </a:pPr>
              <a:t>11</a:t>
            </a:fld>
            <a:endParaRPr lang="pl-P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ymbol zastępczy obrazu slajdu 1"/>
          <p:cNvSpPr>
            <a:spLocks noGrp="1" noRot="1" noChangeAspect="1"/>
          </p:cNvSpPr>
          <p:nvPr>
            <p:ph type="sldImg"/>
          </p:nvPr>
        </p:nvSpPr>
        <p:spPr bwMode="auto">
          <a:noFill/>
          <a:ln>
            <a:solidFill>
              <a:srgbClr val="000000"/>
            </a:solidFill>
            <a:miter lim="800000"/>
            <a:headEnd/>
            <a:tailEnd/>
          </a:ln>
        </p:spPr>
      </p:sp>
      <p:sp>
        <p:nvSpPr>
          <p:cNvPr id="3789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789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3C1008-E1A9-412B-A947-CC840552959F}" type="slidenum">
              <a:rPr lang="pl-PL">
                <a:cs typeface="Arial" charset="0"/>
              </a:rPr>
              <a:pPr fontAlgn="base">
                <a:spcBef>
                  <a:spcPct val="0"/>
                </a:spcBef>
                <a:spcAft>
                  <a:spcPct val="0"/>
                </a:spcAft>
              </a:pPr>
              <a:t>12</a:t>
            </a:fld>
            <a:endParaRPr lang="pl-P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obrazu slajdu 1"/>
          <p:cNvSpPr>
            <a:spLocks noGrp="1" noRot="1" noChangeAspect="1"/>
          </p:cNvSpPr>
          <p:nvPr>
            <p:ph type="sldImg"/>
          </p:nvPr>
        </p:nvSpPr>
        <p:spPr bwMode="auto">
          <a:noFill/>
          <a:ln>
            <a:solidFill>
              <a:srgbClr val="000000"/>
            </a:solidFill>
            <a:miter lim="800000"/>
            <a:headEnd/>
            <a:tailEnd/>
          </a:ln>
        </p:spPr>
      </p:sp>
      <p:sp>
        <p:nvSpPr>
          <p:cNvPr id="3993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993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110598-0BC6-418B-9274-995C77A1DAE6}" type="slidenum">
              <a:rPr lang="pl-PL">
                <a:cs typeface="Arial" charset="0"/>
              </a:rPr>
              <a:pPr fontAlgn="base">
                <a:spcBef>
                  <a:spcPct val="0"/>
                </a:spcBef>
                <a:spcAft>
                  <a:spcPct val="0"/>
                </a:spcAft>
              </a:pPr>
              <a:t>13</a:t>
            </a:fld>
            <a:endParaRPr lang="pl-P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obrazu slajdu 1"/>
          <p:cNvSpPr>
            <a:spLocks noGrp="1" noRot="1" noChangeAspect="1"/>
          </p:cNvSpPr>
          <p:nvPr>
            <p:ph type="sldImg"/>
          </p:nvPr>
        </p:nvSpPr>
        <p:spPr bwMode="auto">
          <a:noFill/>
          <a:ln>
            <a:solidFill>
              <a:srgbClr val="000000"/>
            </a:solidFill>
            <a:miter lim="800000"/>
            <a:headEnd/>
            <a:tailEnd/>
          </a:ln>
        </p:spPr>
      </p:sp>
      <p:sp>
        <p:nvSpPr>
          <p:cNvPr id="4198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198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6757C-5AEB-47CE-9D6B-AB2590FF724D}" type="slidenum">
              <a:rPr lang="pl-PL">
                <a:cs typeface="Arial" charset="0"/>
              </a:rPr>
              <a:pPr fontAlgn="base">
                <a:spcBef>
                  <a:spcPct val="0"/>
                </a:spcBef>
                <a:spcAft>
                  <a:spcPct val="0"/>
                </a:spcAft>
              </a:pPr>
              <a:t>14</a:t>
            </a:fld>
            <a:endParaRPr lang="pl-P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obrazu slajdu 1"/>
          <p:cNvSpPr>
            <a:spLocks noGrp="1" noRot="1" noChangeAspect="1"/>
          </p:cNvSpPr>
          <p:nvPr>
            <p:ph type="sldImg"/>
          </p:nvPr>
        </p:nvSpPr>
        <p:spPr bwMode="auto">
          <a:noFill/>
          <a:ln>
            <a:solidFill>
              <a:srgbClr val="000000"/>
            </a:solidFill>
            <a:miter lim="800000"/>
            <a:headEnd/>
            <a:tailEnd/>
          </a:ln>
        </p:spPr>
      </p:sp>
      <p:sp>
        <p:nvSpPr>
          <p:cNvPr id="4403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403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59F4B0-6928-4964-B9A5-B0823C2D830E}" type="slidenum">
              <a:rPr lang="pl-PL">
                <a:cs typeface="Arial" charset="0"/>
              </a:rPr>
              <a:pPr fontAlgn="base">
                <a:spcBef>
                  <a:spcPct val="0"/>
                </a:spcBef>
                <a:spcAft>
                  <a:spcPct val="0"/>
                </a:spcAft>
              </a:pPr>
              <a:t>15</a:t>
            </a:fld>
            <a:endParaRPr lang="pl-P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ymbol zastępczy obrazu slajdu 1"/>
          <p:cNvSpPr>
            <a:spLocks noGrp="1" noRot="1" noChangeAspect="1"/>
          </p:cNvSpPr>
          <p:nvPr>
            <p:ph type="sldImg"/>
          </p:nvPr>
        </p:nvSpPr>
        <p:spPr bwMode="auto">
          <a:noFill/>
          <a:ln>
            <a:solidFill>
              <a:srgbClr val="000000"/>
            </a:solidFill>
            <a:miter lim="800000"/>
            <a:headEnd/>
            <a:tailEnd/>
          </a:ln>
        </p:spPr>
      </p:sp>
      <p:sp>
        <p:nvSpPr>
          <p:cNvPr id="4608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608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FFD31D-D37A-4281-A8BC-D0907337F10A}" type="slidenum">
              <a:rPr lang="pl-PL">
                <a:cs typeface="Arial" charset="0"/>
              </a:rPr>
              <a:pPr fontAlgn="base">
                <a:spcBef>
                  <a:spcPct val="0"/>
                </a:spcBef>
                <a:spcAft>
                  <a:spcPct val="0"/>
                </a:spcAft>
              </a:pPr>
              <a:t>16</a:t>
            </a:fld>
            <a:endParaRPr lang="pl-PL">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ymbol zastępczy obrazu slajdu 1"/>
          <p:cNvSpPr>
            <a:spLocks noGrp="1" noRot="1" noChangeAspect="1"/>
          </p:cNvSpPr>
          <p:nvPr>
            <p:ph type="sldImg"/>
          </p:nvPr>
        </p:nvSpPr>
        <p:spPr bwMode="auto">
          <a:noFill/>
          <a:ln>
            <a:solidFill>
              <a:srgbClr val="000000"/>
            </a:solidFill>
            <a:miter lim="800000"/>
            <a:headEnd/>
            <a:tailEnd/>
          </a:ln>
        </p:spPr>
      </p:sp>
      <p:sp>
        <p:nvSpPr>
          <p:cNvPr id="4813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4813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155821-D8BB-4985-B2D7-9BFC00726F22}" type="slidenum">
              <a:rPr lang="pl-PL">
                <a:cs typeface="Arial" charset="0"/>
              </a:rPr>
              <a:pPr fontAlgn="base">
                <a:spcBef>
                  <a:spcPct val="0"/>
                </a:spcBef>
                <a:spcAft>
                  <a:spcPct val="0"/>
                </a:spcAft>
              </a:pPr>
              <a:t>17</a:t>
            </a:fld>
            <a:endParaRPr lang="pl-P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ymbol zastępczy obrazu slajdu 1"/>
          <p:cNvSpPr>
            <a:spLocks noGrp="1" noRot="1" noChangeAspect="1"/>
          </p:cNvSpPr>
          <p:nvPr>
            <p:ph type="sldImg"/>
          </p:nvPr>
        </p:nvSpPr>
        <p:spPr bwMode="auto">
          <a:noFill/>
          <a:ln>
            <a:solidFill>
              <a:srgbClr val="000000"/>
            </a:solidFill>
            <a:miter lim="800000"/>
            <a:headEnd/>
            <a:tailEnd/>
          </a:ln>
        </p:spPr>
      </p:sp>
      <p:sp>
        <p:nvSpPr>
          <p:cNvPr id="5017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017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04A459-9D59-44FC-A9BB-6CECA76D9B01}" type="slidenum">
              <a:rPr lang="pl-PL">
                <a:cs typeface="Arial" charset="0"/>
              </a:rPr>
              <a:pPr fontAlgn="base">
                <a:spcBef>
                  <a:spcPct val="0"/>
                </a:spcBef>
                <a:spcAft>
                  <a:spcPct val="0"/>
                </a:spcAft>
              </a:pPr>
              <a:t>18</a:t>
            </a:fld>
            <a:endParaRPr lang="pl-PL">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ymbol zastępczy obrazu slajdu 1"/>
          <p:cNvSpPr>
            <a:spLocks noGrp="1" noRot="1" noChangeAspect="1"/>
          </p:cNvSpPr>
          <p:nvPr>
            <p:ph type="sldImg"/>
          </p:nvPr>
        </p:nvSpPr>
        <p:spPr bwMode="auto">
          <a:noFill/>
          <a:ln>
            <a:solidFill>
              <a:srgbClr val="000000"/>
            </a:solidFill>
            <a:miter lim="800000"/>
            <a:headEnd/>
            <a:tailEnd/>
          </a:ln>
        </p:spPr>
      </p:sp>
      <p:sp>
        <p:nvSpPr>
          <p:cNvPr id="5222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222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7E2AB-FB68-4C64-AED7-0A34DB54CB53}" type="slidenum">
              <a:rPr lang="pl-PL">
                <a:cs typeface="Arial" charset="0"/>
              </a:rPr>
              <a:pPr fontAlgn="base">
                <a:spcBef>
                  <a:spcPct val="0"/>
                </a:spcBef>
                <a:spcAft>
                  <a:spcPct val="0"/>
                </a:spcAft>
              </a:pPr>
              <a:t>19</a:t>
            </a:fld>
            <a:endParaRPr lang="pl-P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ymbol zastępczy obrazu slajdu 1"/>
          <p:cNvSpPr>
            <a:spLocks noGrp="1" noRot="1" noChangeAspect="1"/>
          </p:cNvSpPr>
          <p:nvPr>
            <p:ph type="sldImg"/>
          </p:nvPr>
        </p:nvSpPr>
        <p:spPr bwMode="auto">
          <a:noFill/>
          <a:ln>
            <a:solidFill>
              <a:srgbClr val="000000"/>
            </a:solidFill>
            <a:miter lim="800000"/>
            <a:headEnd/>
            <a:tailEnd/>
          </a:ln>
        </p:spPr>
      </p:sp>
      <p:sp>
        <p:nvSpPr>
          <p:cNvPr id="1741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741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FE8012-7D73-4818-805E-8C3CFC61E51B}" type="slidenum">
              <a:rPr lang="pl-PL">
                <a:cs typeface="Arial" charset="0"/>
              </a:rPr>
              <a:pPr fontAlgn="base">
                <a:spcBef>
                  <a:spcPct val="0"/>
                </a:spcBef>
                <a:spcAft>
                  <a:spcPct val="0"/>
                </a:spcAft>
              </a:pPr>
              <a:t>2</a:t>
            </a:fld>
            <a:endParaRPr lang="pl-P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ymbol zastępczy obrazu slajdu 1"/>
          <p:cNvSpPr>
            <a:spLocks noGrp="1" noRot="1" noChangeAspect="1"/>
          </p:cNvSpPr>
          <p:nvPr>
            <p:ph type="sldImg"/>
          </p:nvPr>
        </p:nvSpPr>
        <p:spPr bwMode="auto">
          <a:noFill/>
          <a:ln>
            <a:solidFill>
              <a:srgbClr val="000000"/>
            </a:solidFill>
            <a:miter lim="800000"/>
            <a:headEnd/>
            <a:tailEnd/>
          </a:ln>
        </p:spPr>
      </p:sp>
      <p:sp>
        <p:nvSpPr>
          <p:cNvPr id="5427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427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F4EDF9-E6EE-4986-8F60-335C97299BE2}" type="slidenum">
              <a:rPr lang="pl-PL">
                <a:cs typeface="Arial" charset="0"/>
              </a:rPr>
              <a:pPr fontAlgn="base">
                <a:spcBef>
                  <a:spcPct val="0"/>
                </a:spcBef>
                <a:spcAft>
                  <a:spcPct val="0"/>
                </a:spcAft>
              </a:pPr>
              <a:t>20</a:t>
            </a:fld>
            <a:endParaRPr lang="pl-P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ymbol zastępczy obrazu slajdu 1"/>
          <p:cNvSpPr>
            <a:spLocks noGrp="1" noRot="1" noChangeAspect="1"/>
          </p:cNvSpPr>
          <p:nvPr>
            <p:ph type="sldImg"/>
          </p:nvPr>
        </p:nvSpPr>
        <p:spPr bwMode="auto">
          <a:noFill/>
          <a:ln>
            <a:solidFill>
              <a:srgbClr val="000000"/>
            </a:solidFill>
            <a:miter lim="800000"/>
            <a:headEnd/>
            <a:tailEnd/>
          </a:ln>
        </p:spPr>
      </p:sp>
      <p:sp>
        <p:nvSpPr>
          <p:cNvPr id="5632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632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0CD65-43D9-4E26-8066-B2096831C5DA}" type="slidenum">
              <a:rPr lang="pl-PL">
                <a:cs typeface="Arial" charset="0"/>
              </a:rPr>
              <a:pPr fontAlgn="base">
                <a:spcBef>
                  <a:spcPct val="0"/>
                </a:spcBef>
                <a:spcAft>
                  <a:spcPct val="0"/>
                </a:spcAft>
              </a:pPr>
              <a:t>21</a:t>
            </a:fld>
            <a:endParaRPr lang="pl-PL">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ymbol zastępczy obrazu slajdu 1"/>
          <p:cNvSpPr>
            <a:spLocks noGrp="1" noRot="1" noChangeAspect="1"/>
          </p:cNvSpPr>
          <p:nvPr>
            <p:ph type="sldImg"/>
          </p:nvPr>
        </p:nvSpPr>
        <p:spPr bwMode="auto">
          <a:noFill/>
          <a:ln>
            <a:solidFill>
              <a:srgbClr val="000000"/>
            </a:solidFill>
            <a:miter lim="800000"/>
            <a:headEnd/>
            <a:tailEnd/>
          </a:ln>
        </p:spPr>
      </p:sp>
      <p:sp>
        <p:nvSpPr>
          <p:cNvPr id="5837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5837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11E3E3-A355-46A0-9371-68638F0EAA87}" type="slidenum">
              <a:rPr lang="pl-PL">
                <a:cs typeface="Arial" charset="0"/>
              </a:rPr>
              <a:pPr fontAlgn="base">
                <a:spcBef>
                  <a:spcPct val="0"/>
                </a:spcBef>
                <a:spcAft>
                  <a:spcPct val="0"/>
                </a:spcAft>
              </a:pPr>
              <a:t>22</a:t>
            </a:fld>
            <a:endParaRPr lang="pl-P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ymbol zastępczy obrazu slajdu 1"/>
          <p:cNvSpPr>
            <a:spLocks noGrp="1" noRot="1" noChangeAspect="1"/>
          </p:cNvSpPr>
          <p:nvPr>
            <p:ph type="sldImg"/>
          </p:nvPr>
        </p:nvSpPr>
        <p:spPr bwMode="auto">
          <a:noFill/>
          <a:ln>
            <a:solidFill>
              <a:srgbClr val="000000"/>
            </a:solidFill>
            <a:miter lim="800000"/>
            <a:headEnd/>
            <a:tailEnd/>
          </a:ln>
        </p:spPr>
      </p:sp>
      <p:sp>
        <p:nvSpPr>
          <p:cNvPr id="6041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6041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8E3FBF-6D3E-461E-8693-AF7B75789FC7}" type="slidenum">
              <a:rPr lang="pl-PL">
                <a:cs typeface="Arial" charset="0"/>
              </a:rPr>
              <a:pPr fontAlgn="base">
                <a:spcBef>
                  <a:spcPct val="0"/>
                </a:spcBef>
                <a:spcAft>
                  <a:spcPct val="0"/>
                </a:spcAft>
              </a:pPr>
              <a:t>23</a:t>
            </a:fld>
            <a:endParaRPr lang="pl-P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ymbol zastępczy obrazu slajdu 1"/>
          <p:cNvSpPr>
            <a:spLocks noGrp="1" noRot="1" noChangeAspect="1"/>
          </p:cNvSpPr>
          <p:nvPr>
            <p:ph type="sldImg"/>
          </p:nvPr>
        </p:nvSpPr>
        <p:spPr bwMode="auto">
          <a:noFill/>
          <a:ln>
            <a:solidFill>
              <a:srgbClr val="000000"/>
            </a:solidFill>
            <a:miter lim="800000"/>
            <a:headEnd/>
            <a:tailEnd/>
          </a:ln>
        </p:spPr>
      </p:sp>
      <p:sp>
        <p:nvSpPr>
          <p:cNvPr id="6246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6246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2758D2-A97E-48B8-B8FD-F531B4AEE80B}" type="slidenum">
              <a:rPr lang="pl-PL">
                <a:cs typeface="Arial" charset="0"/>
              </a:rPr>
              <a:pPr fontAlgn="base">
                <a:spcBef>
                  <a:spcPct val="0"/>
                </a:spcBef>
                <a:spcAft>
                  <a:spcPct val="0"/>
                </a:spcAft>
              </a:pPr>
              <a:t>24</a:t>
            </a:fld>
            <a:endParaRPr lang="pl-P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ymbol zastępczy obrazu slajdu 1"/>
          <p:cNvSpPr>
            <a:spLocks noGrp="1" noRot="1" noChangeAspect="1"/>
          </p:cNvSpPr>
          <p:nvPr>
            <p:ph type="sldImg"/>
          </p:nvPr>
        </p:nvSpPr>
        <p:spPr bwMode="auto">
          <a:noFill/>
          <a:ln>
            <a:solidFill>
              <a:srgbClr val="000000"/>
            </a:solidFill>
            <a:miter lim="800000"/>
            <a:headEnd/>
            <a:tailEnd/>
          </a:ln>
        </p:spPr>
      </p:sp>
      <p:sp>
        <p:nvSpPr>
          <p:cNvPr id="6451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6451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A0EB16-48E2-41C7-9F4D-9150710AC951}" type="slidenum">
              <a:rPr lang="pl-PL">
                <a:cs typeface="Arial" charset="0"/>
              </a:rPr>
              <a:pPr fontAlgn="base">
                <a:spcBef>
                  <a:spcPct val="0"/>
                </a:spcBef>
                <a:spcAft>
                  <a:spcPct val="0"/>
                </a:spcAft>
              </a:pPr>
              <a:t>25</a:t>
            </a:fld>
            <a:endParaRPr lang="pl-PL">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ymbol zastępczy obrazu slajdu 1"/>
          <p:cNvSpPr>
            <a:spLocks noGrp="1" noRot="1" noChangeAspect="1"/>
          </p:cNvSpPr>
          <p:nvPr>
            <p:ph type="sldImg"/>
          </p:nvPr>
        </p:nvSpPr>
        <p:spPr bwMode="auto">
          <a:noFill/>
          <a:ln>
            <a:solidFill>
              <a:srgbClr val="000000"/>
            </a:solidFill>
            <a:miter lim="800000"/>
            <a:headEnd/>
            <a:tailEnd/>
          </a:ln>
        </p:spPr>
      </p:sp>
      <p:sp>
        <p:nvSpPr>
          <p:cNvPr id="6656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6656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321C23-3412-411F-BE1F-C8C8FE287CCB}" type="slidenum">
              <a:rPr lang="pl-PL">
                <a:cs typeface="Arial" charset="0"/>
              </a:rPr>
              <a:pPr fontAlgn="base">
                <a:spcBef>
                  <a:spcPct val="0"/>
                </a:spcBef>
                <a:spcAft>
                  <a:spcPct val="0"/>
                </a:spcAft>
              </a:pPr>
              <a:t>26</a:t>
            </a:fld>
            <a:endParaRPr lang="pl-PL">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ymbol zastępczy obrazu slajdu 1"/>
          <p:cNvSpPr>
            <a:spLocks noGrp="1" noRot="1" noChangeAspect="1"/>
          </p:cNvSpPr>
          <p:nvPr>
            <p:ph type="sldImg"/>
          </p:nvPr>
        </p:nvSpPr>
        <p:spPr bwMode="auto">
          <a:noFill/>
          <a:ln>
            <a:solidFill>
              <a:srgbClr val="000000"/>
            </a:solidFill>
            <a:miter lim="800000"/>
            <a:headEnd/>
            <a:tailEnd/>
          </a:ln>
        </p:spPr>
      </p:sp>
      <p:sp>
        <p:nvSpPr>
          <p:cNvPr id="6861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6861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E9D881-2130-40B9-A9C9-07A1EE8E6A3F}" type="slidenum">
              <a:rPr lang="pl-PL">
                <a:cs typeface="Arial" charset="0"/>
              </a:rPr>
              <a:pPr fontAlgn="base">
                <a:spcBef>
                  <a:spcPct val="0"/>
                </a:spcBef>
                <a:spcAft>
                  <a:spcPct val="0"/>
                </a:spcAft>
              </a:pPr>
              <a:t>27</a:t>
            </a:fld>
            <a:endParaRPr lang="pl-PL">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ymbol zastępczy obrazu slajdu 1"/>
          <p:cNvSpPr>
            <a:spLocks noGrp="1" noRot="1" noChangeAspect="1"/>
          </p:cNvSpPr>
          <p:nvPr>
            <p:ph type="sldImg"/>
          </p:nvPr>
        </p:nvSpPr>
        <p:spPr bwMode="auto">
          <a:noFill/>
          <a:ln>
            <a:solidFill>
              <a:srgbClr val="000000"/>
            </a:solidFill>
            <a:miter lim="800000"/>
            <a:headEnd/>
            <a:tailEnd/>
          </a:ln>
        </p:spPr>
      </p:sp>
      <p:sp>
        <p:nvSpPr>
          <p:cNvPr id="7065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7065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AB69E0-12BE-4D64-9D67-95AC28B1AF4C}" type="slidenum">
              <a:rPr lang="pl-PL">
                <a:cs typeface="Arial" charset="0"/>
              </a:rPr>
              <a:pPr fontAlgn="base">
                <a:spcBef>
                  <a:spcPct val="0"/>
                </a:spcBef>
                <a:spcAft>
                  <a:spcPct val="0"/>
                </a:spcAft>
              </a:pPr>
              <a:t>28</a:t>
            </a:fld>
            <a:endParaRPr lang="pl-PL">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ymbol zastępczy obrazu slajdu 1"/>
          <p:cNvSpPr>
            <a:spLocks noGrp="1" noRot="1" noChangeAspect="1"/>
          </p:cNvSpPr>
          <p:nvPr>
            <p:ph type="sldImg"/>
          </p:nvPr>
        </p:nvSpPr>
        <p:spPr bwMode="auto">
          <a:noFill/>
          <a:ln>
            <a:solidFill>
              <a:srgbClr val="000000"/>
            </a:solidFill>
            <a:miter lim="800000"/>
            <a:headEnd/>
            <a:tailEnd/>
          </a:ln>
        </p:spPr>
      </p:sp>
      <p:sp>
        <p:nvSpPr>
          <p:cNvPr id="7270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7270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FF451-DC5D-4B91-A44D-F127FF410E86}" type="slidenum">
              <a:rPr lang="pl-PL">
                <a:cs typeface="Arial" charset="0"/>
              </a:rPr>
              <a:pPr fontAlgn="base">
                <a:spcBef>
                  <a:spcPct val="0"/>
                </a:spcBef>
                <a:spcAft>
                  <a:spcPct val="0"/>
                </a:spcAft>
              </a:pPr>
              <a:t>29</a:t>
            </a:fld>
            <a:endParaRPr lang="pl-P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obrazu slajdu 1"/>
          <p:cNvSpPr>
            <a:spLocks noGrp="1" noRot="1" noChangeAspect="1"/>
          </p:cNvSpPr>
          <p:nvPr>
            <p:ph type="sldImg"/>
          </p:nvPr>
        </p:nvSpPr>
        <p:spPr bwMode="auto">
          <a:noFill/>
          <a:ln>
            <a:solidFill>
              <a:srgbClr val="000000"/>
            </a:solidFill>
            <a:miter lim="800000"/>
            <a:headEnd/>
            <a:tailEnd/>
          </a:ln>
        </p:spPr>
      </p:sp>
      <p:sp>
        <p:nvSpPr>
          <p:cNvPr id="1945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945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1D00DE-C0E3-4442-A4C3-EE36CDF3263C}" type="slidenum">
              <a:rPr lang="pl-PL">
                <a:cs typeface="Arial" charset="0"/>
              </a:rPr>
              <a:pPr fontAlgn="base">
                <a:spcBef>
                  <a:spcPct val="0"/>
                </a:spcBef>
                <a:spcAft>
                  <a:spcPct val="0"/>
                </a:spcAft>
              </a:pPr>
              <a:t>3</a:t>
            </a:fld>
            <a:endParaRPr lang="pl-P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ymbol zastępczy obrazu slajdu 1"/>
          <p:cNvSpPr>
            <a:spLocks noGrp="1" noRot="1" noChangeAspect="1"/>
          </p:cNvSpPr>
          <p:nvPr>
            <p:ph type="sldImg"/>
          </p:nvPr>
        </p:nvSpPr>
        <p:spPr bwMode="auto">
          <a:noFill/>
          <a:ln>
            <a:solidFill>
              <a:srgbClr val="000000"/>
            </a:solidFill>
            <a:miter lim="800000"/>
            <a:headEnd/>
            <a:tailEnd/>
          </a:ln>
        </p:spPr>
      </p:sp>
      <p:sp>
        <p:nvSpPr>
          <p:cNvPr id="7475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7475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DC31B-BED5-4D2D-96FA-605442DB9661}" type="slidenum">
              <a:rPr lang="pl-PL">
                <a:cs typeface="Arial" charset="0"/>
              </a:rPr>
              <a:pPr fontAlgn="base">
                <a:spcBef>
                  <a:spcPct val="0"/>
                </a:spcBef>
                <a:spcAft>
                  <a:spcPct val="0"/>
                </a:spcAft>
              </a:pPr>
              <a:t>30</a:t>
            </a:fld>
            <a:endParaRPr lang="pl-PL">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ymbol zastępczy obrazu slajdu 1"/>
          <p:cNvSpPr>
            <a:spLocks noGrp="1" noRot="1" noChangeAspect="1"/>
          </p:cNvSpPr>
          <p:nvPr>
            <p:ph type="sldImg"/>
          </p:nvPr>
        </p:nvSpPr>
        <p:spPr bwMode="auto">
          <a:noFill/>
          <a:ln>
            <a:solidFill>
              <a:srgbClr val="000000"/>
            </a:solidFill>
            <a:miter lim="800000"/>
            <a:headEnd/>
            <a:tailEnd/>
          </a:ln>
        </p:spPr>
      </p:sp>
      <p:sp>
        <p:nvSpPr>
          <p:cNvPr id="7680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7680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78928-6AB6-425B-B6B0-749F907516B2}" type="slidenum">
              <a:rPr lang="pl-PL">
                <a:cs typeface="Arial" charset="0"/>
              </a:rPr>
              <a:pPr fontAlgn="base">
                <a:spcBef>
                  <a:spcPct val="0"/>
                </a:spcBef>
                <a:spcAft>
                  <a:spcPct val="0"/>
                </a:spcAft>
              </a:pPr>
              <a:t>31</a:t>
            </a:fld>
            <a:endParaRPr lang="pl-P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ymbol zastępczy obrazu slajdu 1"/>
          <p:cNvSpPr>
            <a:spLocks noGrp="1" noRot="1" noChangeAspect="1"/>
          </p:cNvSpPr>
          <p:nvPr>
            <p:ph type="sldImg"/>
          </p:nvPr>
        </p:nvSpPr>
        <p:spPr bwMode="auto">
          <a:noFill/>
          <a:ln>
            <a:solidFill>
              <a:srgbClr val="000000"/>
            </a:solidFill>
            <a:miter lim="800000"/>
            <a:headEnd/>
            <a:tailEnd/>
          </a:ln>
        </p:spPr>
      </p:sp>
      <p:sp>
        <p:nvSpPr>
          <p:cNvPr id="2150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150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DB41D1-5A59-4A87-8107-C4117228AC80}" type="slidenum">
              <a:rPr lang="pl-PL">
                <a:cs typeface="Arial" charset="0"/>
              </a:rPr>
              <a:pPr fontAlgn="base">
                <a:spcBef>
                  <a:spcPct val="0"/>
                </a:spcBef>
                <a:spcAft>
                  <a:spcPct val="0"/>
                </a:spcAft>
              </a:pPr>
              <a:t>4</a:t>
            </a:fld>
            <a:endParaRPr lang="pl-P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bwMode="auto">
          <a:noFill/>
          <a:ln>
            <a:solidFill>
              <a:srgbClr val="000000"/>
            </a:solidFill>
            <a:miter lim="800000"/>
            <a:headEnd/>
            <a:tailEnd/>
          </a:ln>
        </p:spPr>
      </p:sp>
      <p:sp>
        <p:nvSpPr>
          <p:cNvPr id="2355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355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9C794-F020-4C88-8919-68FB11CBF96F}" type="slidenum">
              <a:rPr lang="pl-PL">
                <a:cs typeface="Arial" charset="0"/>
              </a:rPr>
              <a:pPr fontAlgn="base">
                <a:spcBef>
                  <a:spcPct val="0"/>
                </a:spcBef>
                <a:spcAft>
                  <a:spcPct val="0"/>
                </a:spcAft>
              </a:pPr>
              <a:t>5</a:t>
            </a:fld>
            <a:endParaRPr lang="pl-P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ymbol zastępczy obrazu slajdu 1"/>
          <p:cNvSpPr>
            <a:spLocks noGrp="1" noRot="1" noChangeAspect="1"/>
          </p:cNvSpPr>
          <p:nvPr>
            <p:ph type="sldImg"/>
          </p:nvPr>
        </p:nvSpPr>
        <p:spPr bwMode="auto">
          <a:noFill/>
          <a:ln>
            <a:solidFill>
              <a:srgbClr val="000000"/>
            </a:solidFill>
            <a:miter lim="800000"/>
            <a:headEnd/>
            <a:tailEnd/>
          </a:ln>
        </p:spPr>
      </p:sp>
      <p:sp>
        <p:nvSpPr>
          <p:cNvPr id="25602"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5603"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C35033-6660-456D-B604-F3785CCD097A}" type="slidenum">
              <a:rPr lang="pl-PL">
                <a:cs typeface="Arial" charset="0"/>
              </a:rPr>
              <a:pPr fontAlgn="base">
                <a:spcBef>
                  <a:spcPct val="0"/>
                </a:spcBef>
                <a:spcAft>
                  <a:spcPct val="0"/>
                </a:spcAft>
              </a:pPr>
              <a:t>6</a:t>
            </a:fld>
            <a:endParaRPr lang="pl-P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ymbol zastępczy obrazu slajdu 1"/>
          <p:cNvSpPr>
            <a:spLocks noGrp="1" noRot="1" noChangeAspect="1"/>
          </p:cNvSpPr>
          <p:nvPr>
            <p:ph type="sldImg"/>
          </p:nvPr>
        </p:nvSpPr>
        <p:spPr bwMode="auto">
          <a:noFill/>
          <a:ln>
            <a:solidFill>
              <a:srgbClr val="000000"/>
            </a:solidFill>
            <a:miter lim="800000"/>
            <a:headEnd/>
            <a:tailEnd/>
          </a:ln>
        </p:spPr>
      </p:sp>
      <p:sp>
        <p:nvSpPr>
          <p:cNvPr id="27650"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7651"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DBA99-422E-4593-8B42-E91EC9C2EA63}" type="slidenum">
              <a:rPr lang="pl-PL">
                <a:cs typeface="Arial" charset="0"/>
              </a:rPr>
              <a:pPr fontAlgn="base">
                <a:spcBef>
                  <a:spcPct val="0"/>
                </a:spcBef>
                <a:spcAft>
                  <a:spcPct val="0"/>
                </a:spcAft>
              </a:pPr>
              <a:t>7</a:t>
            </a:fld>
            <a:endParaRPr lang="pl-P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ymbol zastępczy obrazu slajdu 1"/>
          <p:cNvSpPr>
            <a:spLocks noGrp="1" noRot="1" noChangeAspect="1"/>
          </p:cNvSpPr>
          <p:nvPr>
            <p:ph type="sldImg"/>
          </p:nvPr>
        </p:nvSpPr>
        <p:spPr bwMode="auto">
          <a:noFill/>
          <a:ln>
            <a:solidFill>
              <a:srgbClr val="000000"/>
            </a:solidFill>
            <a:miter lim="800000"/>
            <a:headEnd/>
            <a:tailEnd/>
          </a:ln>
        </p:spPr>
      </p:sp>
      <p:sp>
        <p:nvSpPr>
          <p:cNvPr id="29698"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29699"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533DD-0CC5-493C-81C8-AA442EB17880}" type="slidenum">
              <a:rPr lang="pl-PL">
                <a:cs typeface="Arial" charset="0"/>
              </a:rPr>
              <a:pPr fontAlgn="base">
                <a:spcBef>
                  <a:spcPct val="0"/>
                </a:spcBef>
                <a:spcAft>
                  <a:spcPct val="0"/>
                </a:spcAft>
              </a:pPr>
              <a:t>8</a:t>
            </a:fld>
            <a:endParaRPr lang="pl-P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ymbol zastępczy obrazu slajdu 1"/>
          <p:cNvSpPr>
            <a:spLocks noGrp="1" noRot="1" noChangeAspect="1"/>
          </p:cNvSpPr>
          <p:nvPr>
            <p:ph type="sldImg"/>
          </p:nvPr>
        </p:nvSpPr>
        <p:spPr bwMode="auto">
          <a:noFill/>
          <a:ln>
            <a:solidFill>
              <a:srgbClr val="000000"/>
            </a:solidFill>
            <a:miter lim="800000"/>
            <a:headEnd/>
            <a:tailEnd/>
          </a:ln>
        </p:spPr>
      </p:sp>
      <p:sp>
        <p:nvSpPr>
          <p:cNvPr id="31746"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31747"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DDDA0-A82E-48B8-AAD0-3C259626DD7C}" type="slidenum">
              <a:rPr lang="pl-PL">
                <a:cs typeface="Arial" charset="0"/>
              </a:rPr>
              <a:pPr fontAlgn="base">
                <a:spcBef>
                  <a:spcPct val="0"/>
                </a:spcBef>
                <a:spcAft>
                  <a:spcPct val="0"/>
                </a:spcAft>
              </a:pPr>
              <a:t>9</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4"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Prostokąt zaokrąglony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rostokąt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pl-PL" smtClean="0"/>
              <a:t>Kliknij, aby edytować styl</a:t>
            </a:r>
            <a:endParaRPr lang="en-US"/>
          </a:p>
        </p:txBody>
      </p:sp>
      <p:sp>
        <p:nvSpPr>
          <p:cNvPr id="11" name="Symbol zastępczy daty 27"/>
          <p:cNvSpPr>
            <a:spLocks noGrp="1"/>
          </p:cNvSpPr>
          <p:nvPr>
            <p:ph type="dt" sz="half" idx="10"/>
          </p:nvPr>
        </p:nvSpPr>
        <p:spPr/>
        <p:txBody>
          <a:bodyPr/>
          <a:lstStyle>
            <a:lvl1pPr>
              <a:defRPr/>
            </a:lvl1pPr>
          </a:lstStyle>
          <a:p>
            <a:pPr>
              <a:defRPr/>
            </a:pPr>
            <a:fld id="{513C1BAD-8673-4AD0-BE3D-5C68C254A0AA}" type="datetimeFigureOut">
              <a:rPr lang="pl-PL"/>
              <a:pPr>
                <a:defRPr/>
              </a:pPr>
              <a:t>2011-03-29</a:t>
            </a:fld>
            <a:endParaRPr lang="pl-PL" dirty="0"/>
          </a:p>
        </p:txBody>
      </p:sp>
      <p:sp>
        <p:nvSpPr>
          <p:cNvPr id="12" name="Symbol zastępczy stopki 16"/>
          <p:cNvSpPr>
            <a:spLocks noGrp="1"/>
          </p:cNvSpPr>
          <p:nvPr>
            <p:ph type="ftr" sz="quarter" idx="11"/>
          </p:nvPr>
        </p:nvSpPr>
        <p:spPr/>
        <p:txBody>
          <a:bodyPr/>
          <a:lstStyle>
            <a:lvl1pPr>
              <a:defRPr/>
            </a:lvl1pPr>
          </a:lstStyle>
          <a:p>
            <a:pPr>
              <a:defRPr/>
            </a:pPr>
            <a:endParaRPr lang="pl-PL"/>
          </a:p>
        </p:txBody>
      </p:sp>
      <p:sp>
        <p:nvSpPr>
          <p:cNvPr id="13" name="Symbol zastępczy numeru slajdu 28"/>
          <p:cNvSpPr>
            <a:spLocks noGrp="1"/>
          </p:cNvSpPr>
          <p:nvPr>
            <p:ph type="sldNum" sz="quarter" idx="12"/>
          </p:nvPr>
        </p:nvSpPr>
        <p:spPr/>
        <p:txBody>
          <a:bodyPr/>
          <a:lstStyle>
            <a:lvl1pPr>
              <a:defRPr sz="1400" smtClean="0">
                <a:solidFill>
                  <a:srgbClr val="FFFFFF"/>
                </a:solidFill>
              </a:defRPr>
            </a:lvl1pPr>
          </a:lstStyle>
          <a:p>
            <a:pPr>
              <a:defRPr/>
            </a:pPr>
            <a:fld id="{9E284865-8003-488B-AC51-02403A765CBC}" type="slidenum">
              <a:rPr lang="pl-PL"/>
              <a:pPr>
                <a:defRPr/>
              </a:pPr>
              <a:t>‹#›</a:t>
            </a:fld>
            <a:endParaRPr lang="pl-PL"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29EFD41D-31C2-446D-8828-8B8289B3E0E3}" type="datetimeFigureOut">
              <a:rPr lang="pl-PL"/>
              <a:pPr>
                <a:defRPr/>
              </a:pPr>
              <a:t>2011-03-29</a:t>
            </a:fld>
            <a:endParaRPr lang="pl-PL" dirty="0"/>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A623E0DD-43B0-4DA8-B2E1-3E287A9F57D2}" type="slidenum">
              <a:rPr lang="pl-PL"/>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365E113B-1C7E-4079-A7E2-744B1EDF5A96}" type="datetimeFigureOut">
              <a:rPr lang="pl-PL"/>
              <a:pPr>
                <a:defRPr/>
              </a:pPr>
              <a:t>2011-03-29</a:t>
            </a:fld>
            <a:endParaRPr lang="pl-PL" dirty="0"/>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18F66AB8-9EA3-4038-9029-0BC3F18E9CE2}" type="slidenum">
              <a:rPr lang="pl-PL"/>
              <a:pPr>
                <a:defRPr/>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8" name="Symbol zastępczy zawartości 7"/>
          <p:cNvSpPr>
            <a:spLocks noGrp="1"/>
          </p:cNvSpPr>
          <p:nvPr>
            <p:ph sz="quarter" idx="1"/>
          </p:nvPr>
        </p:nvSpPr>
        <p:spPr>
          <a:xfrm>
            <a:off x="914400" y="1447800"/>
            <a:ext cx="77724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3"/>
          <p:cNvSpPr>
            <a:spLocks noGrp="1"/>
          </p:cNvSpPr>
          <p:nvPr>
            <p:ph type="dt" sz="half" idx="10"/>
          </p:nvPr>
        </p:nvSpPr>
        <p:spPr/>
        <p:txBody>
          <a:bodyPr/>
          <a:lstStyle>
            <a:lvl1pPr>
              <a:defRPr/>
            </a:lvl1pPr>
          </a:lstStyle>
          <a:p>
            <a:pPr>
              <a:defRPr/>
            </a:pPr>
            <a:fld id="{569933EA-B849-4116-B0DB-EDBBB8E790DC}" type="datetimeFigureOut">
              <a:rPr lang="pl-PL"/>
              <a:pPr>
                <a:defRPr/>
              </a:pPr>
              <a:t>2011-03-29</a:t>
            </a:fld>
            <a:endParaRPr lang="pl-PL" dirty="0"/>
          </a:p>
        </p:txBody>
      </p:sp>
      <p:sp>
        <p:nvSpPr>
          <p:cNvPr id="5" name="Symbol zastępczy stopki 2"/>
          <p:cNvSpPr>
            <a:spLocks noGrp="1"/>
          </p:cNvSpPr>
          <p:nvPr>
            <p:ph type="ftr" sz="quarter" idx="11"/>
          </p:nvPr>
        </p:nvSpPr>
        <p:spPr/>
        <p:txBody>
          <a:bodyPr/>
          <a:lstStyle>
            <a:lvl1pPr>
              <a:defRPr/>
            </a:lvl1pPr>
          </a:lstStyle>
          <a:p>
            <a:pPr>
              <a:defRPr/>
            </a:pPr>
            <a:endParaRPr lang="pl-PL"/>
          </a:p>
        </p:txBody>
      </p:sp>
      <p:sp>
        <p:nvSpPr>
          <p:cNvPr id="6" name="Symbol zastępczy numeru slajdu 22"/>
          <p:cNvSpPr>
            <a:spLocks noGrp="1"/>
          </p:cNvSpPr>
          <p:nvPr>
            <p:ph type="sldNum" sz="quarter" idx="12"/>
          </p:nvPr>
        </p:nvSpPr>
        <p:spPr/>
        <p:txBody>
          <a:bodyPr/>
          <a:lstStyle>
            <a:lvl1pPr>
              <a:defRPr/>
            </a:lvl1pPr>
          </a:lstStyle>
          <a:p>
            <a:pPr>
              <a:defRPr/>
            </a:pPr>
            <a:fld id="{FFCE65C1-7C1F-4B90-9E7B-027512D6B2B4}" type="slidenum">
              <a:rPr lang="pl-PL"/>
              <a:pPr>
                <a:defRPr/>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4"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ostokąt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ytuł 1"/>
          <p:cNvSpPr>
            <a:spLocks noGrp="1"/>
          </p:cNvSpPr>
          <p:nvPr>
            <p:ph type="title"/>
          </p:nvPr>
        </p:nvSpPr>
        <p:spPr>
          <a:xfrm>
            <a:off x="722313" y="952500"/>
            <a:ext cx="7772400" cy="1362075"/>
          </a:xfrm>
        </p:spPr>
        <p:txBody>
          <a:bodyPr/>
          <a:lstStyle>
            <a:lvl1pPr algn="l">
              <a:buNone/>
              <a:defRPr sz="4000" b="0" cap="none"/>
            </a:lvl1pPr>
          </a:lstStyle>
          <a:p>
            <a:r>
              <a:rPr lang="pl-PL" smtClean="0"/>
              <a:t>Kliknij, aby edytować styl</a:t>
            </a:r>
            <a:endParaRPr lang="en-US"/>
          </a:p>
        </p:txBody>
      </p:sp>
      <p:sp>
        <p:nvSpPr>
          <p:cNvPr id="3" name="Symbol zastępczy tekst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9" name="Symbol zastępczy daty 3"/>
          <p:cNvSpPr>
            <a:spLocks noGrp="1"/>
          </p:cNvSpPr>
          <p:nvPr>
            <p:ph type="dt" sz="half" idx="10"/>
          </p:nvPr>
        </p:nvSpPr>
        <p:spPr/>
        <p:txBody>
          <a:bodyPr/>
          <a:lstStyle>
            <a:lvl1pPr>
              <a:defRPr/>
            </a:lvl1pPr>
          </a:lstStyle>
          <a:p>
            <a:pPr>
              <a:defRPr/>
            </a:pPr>
            <a:fld id="{DD101274-8641-4109-A00D-99C1C1A94E30}" type="datetimeFigureOut">
              <a:rPr lang="pl-PL"/>
              <a:pPr>
                <a:defRPr/>
              </a:pPr>
              <a:t>2011-03-29</a:t>
            </a:fld>
            <a:endParaRPr lang="pl-PL" dirty="0"/>
          </a:p>
        </p:txBody>
      </p:sp>
      <p:sp>
        <p:nvSpPr>
          <p:cNvPr id="10" name="Symbol zastępczy stopki 4"/>
          <p:cNvSpPr>
            <a:spLocks noGrp="1"/>
          </p:cNvSpPr>
          <p:nvPr>
            <p:ph type="ftr" sz="quarter" idx="11"/>
          </p:nvPr>
        </p:nvSpPr>
        <p:spPr>
          <a:xfrm>
            <a:off x="800100" y="6172200"/>
            <a:ext cx="4000500" cy="457200"/>
          </a:xfrm>
        </p:spPr>
        <p:txBody>
          <a:bodyPr/>
          <a:lstStyle>
            <a:lvl1pPr>
              <a:defRPr/>
            </a:lvl1pPr>
          </a:lstStyle>
          <a:p>
            <a:pPr>
              <a:defRPr/>
            </a:pPr>
            <a:endParaRPr lang="pl-PL"/>
          </a:p>
        </p:txBody>
      </p:sp>
      <p:sp>
        <p:nvSpPr>
          <p:cNvPr id="11" name="Symbol zastępczy numeru slajdu 5"/>
          <p:cNvSpPr>
            <a:spLocks noGrp="1"/>
          </p:cNvSpPr>
          <p:nvPr>
            <p:ph type="sldNum" sz="quarter" idx="12"/>
          </p:nvPr>
        </p:nvSpPr>
        <p:spPr>
          <a:xfrm>
            <a:off x="146050" y="6208713"/>
            <a:ext cx="457200" cy="457200"/>
          </a:xfrm>
        </p:spPr>
        <p:txBody>
          <a:bodyPr/>
          <a:lstStyle>
            <a:lvl1pPr>
              <a:defRPr/>
            </a:lvl1pPr>
          </a:lstStyle>
          <a:p>
            <a:pPr>
              <a:defRPr/>
            </a:pPr>
            <a:fld id="{A0B3F4D0-5F02-4EA6-A684-EF617B588C87}" type="slidenum">
              <a:rPr lang="pl-PL"/>
              <a:pPr>
                <a:defRPr/>
              </a:pPr>
              <a:t>‹#›</a:t>
            </a:fld>
            <a:endParaRPr lang="pl-P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9" name="Symbol zastępczy zawartości 8"/>
          <p:cNvSpPr>
            <a:spLocks noGrp="1"/>
          </p:cNvSpPr>
          <p:nvPr>
            <p:ph sz="quarter" idx="1"/>
          </p:nvPr>
        </p:nvSpPr>
        <p:spPr>
          <a:xfrm>
            <a:off x="914400" y="1447800"/>
            <a:ext cx="374904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Symbol zastępczy zawartości 10"/>
          <p:cNvSpPr>
            <a:spLocks noGrp="1"/>
          </p:cNvSpPr>
          <p:nvPr>
            <p:ph sz="quarter" idx="2"/>
          </p:nvPr>
        </p:nvSpPr>
        <p:spPr>
          <a:xfrm>
            <a:off x="4933950" y="1447800"/>
            <a:ext cx="374904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3"/>
          <p:cNvSpPr>
            <a:spLocks noGrp="1"/>
          </p:cNvSpPr>
          <p:nvPr>
            <p:ph type="dt" sz="half" idx="10"/>
          </p:nvPr>
        </p:nvSpPr>
        <p:spPr/>
        <p:txBody>
          <a:bodyPr/>
          <a:lstStyle>
            <a:lvl1pPr>
              <a:defRPr/>
            </a:lvl1pPr>
          </a:lstStyle>
          <a:p>
            <a:pPr>
              <a:defRPr/>
            </a:pPr>
            <a:fld id="{5E10ABCF-9639-4B09-AD69-C772D604F9B9}" type="datetimeFigureOut">
              <a:rPr lang="pl-PL"/>
              <a:pPr>
                <a:defRPr/>
              </a:pPr>
              <a:t>2011-03-29</a:t>
            </a:fld>
            <a:endParaRPr lang="pl-PL" dirty="0"/>
          </a:p>
        </p:txBody>
      </p:sp>
      <p:sp>
        <p:nvSpPr>
          <p:cNvPr id="6" name="Symbol zastępczy stopki 2"/>
          <p:cNvSpPr>
            <a:spLocks noGrp="1"/>
          </p:cNvSpPr>
          <p:nvPr>
            <p:ph type="ftr" sz="quarter" idx="11"/>
          </p:nvPr>
        </p:nvSpPr>
        <p:spPr/>
        <p:txBody>
          <a:bodyPr/>
          <a:lstStyle>
            <a:lvl1pPr>
              <a:defRPr/>
            </a:lvl1pPr>
          </a:lstStyle>
          <a:p>
            <a:pPr>
              <a:defRPr/>
            </a:pPr>
            <a:endParaRPr lang="pl-PL"/>
          </a:p>
        </p:txBody>
      </p:sp>
      <p:sp>
        <p:nvSpPr>
          <p:cNvPr id="7" name="Symbol zastępczy numeru slajdu 22"/>
          <p:cNvSpPr>
            <a:spLocks noGrp="1"/>
          </p:cNvSpPr>
          <p:nvPr>
            <p:ph type="sldNum" sz="quarter" idx="12"/>
          </p:nvPr>
        </p:nvSpPr>
        <p:spPr/>
        <p:txBody>
          <a:bodyPr/>
          <a:lstStyle>
            <a:lvl1pPr>
              <a:defRPr/>
            </a:lvl1pPr>
          </a:lstStyle>
          <a:p>
            <a:pPr>
              <a:defRPr/>
            </a:pPr>
            <a:fld id="{83953C64-4A34-4FF9-A70B-6B87158E554C}" type="slidenum">
              <a:rPr lang="pl-PL"/>
              <a:pPr>
                <a:defRPr/>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11" name="Symbol zastępczy zawartości 10"/>
          <p:cNvSpPr>
            <a:spLocks noGrp="1"/>
          </p:cNvSpPr>
          <p:nvPr>
            <p:ph sz="half" idx="2"/>
          </p:nvPr>
        </p:nvSpPr>
        <p:spPr>
          <a:xfrm>
            <a:off x="914400" y="2247900"/>
            <a:ext cx="37338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4"/>
          </p:nvPr>
        </p:nvSpPr>
        <p:spPr>
          <a:xfrm>
            <a:off x="4953000" y="2247900"/>
            <a:ext cx="3733800" cy="38862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13"/>
          <p:cNvSpPr>
            <a:spLocks noGrp="1"/>
          </p:cNvSpPr>
          <p:nvPr>
            <p:ph type="dt" sz="half" idx="10"/>
          </p:nvPr>
        </p:nvSpPr>
        <p:spPr/>
        <p:txBody>
          <a:bodyPr/>
          <a:lstStyle>
            <a:lvl1pPr>
              <a:defRPr/>
            </a:lvl1pPr>
          </a:lstStyle>
          <a:p>
            <a:pPr>
              <a:defRPr/>
            </a:pPr>
            <a:fld id="{DFDB7B2F-0E0C-4BB5-8700-6C5E7AA05E43}" type="datetimeFigureOut">
              <a:rPr lang="pl-PL"/>
              <a:pPr>
                <a:defRPr/>
              </a:pPr>
              <a:t>2011-03-29</a:t>
            </a:fld>
            <a:endParaRPr lang="pl-PL" dirty="0"/>
          </a:p>
        </p:txBody>
      </p:sp>
      <p:sp>
        <p:nvSpPr>
          <p:cNvPr id="8" name="Symbol zastępczy stopki 2"/>
          <p:cNvSpPr>
            <a:spLocks noGrp="1"/>
          </p:cNvSpPr>
          <p:nvPr>
            <p:ph type="ftr" sz="quarter" idx="11"/>
          </p:nvPr>
        </p:nvSpPr>
        <p:spPr/>
        <p:txBody>
          <a:bodyPr/>
          <a:lstStyle>
            <a:lvl1pPr>
              <a:defRPr/>
            </a:lvl1pPr>
          </a:lstStyle>
          <a:p>
            <a:pPr>
              <a:defRPr/>
            </a:pPr>
            <a:endParaRPr lang="pl-PL"/>
          </a:p>
        </p:txBody>
      </p:sp>
      <p:sp>
        <p:nvSpPr>
          <p:cNvPr id="9" name="Symbol zastępczy numeru slajdu 22"/>
          <p:cNvSpPr>
            <a:spLocks noGrp="1"/>
          </p:cNvSpPr>
          <p:nvPr>
            <p:ph type="sldNum" sz="quarter" idx="12"/>
          </p:nvPr>
        </p:nvSpPr>
        <p:spPr/>
        <p:txBody>
          <a:bodyPr/>
          <a:lstStyle>
            <a:lvl1pPr>
              <a:defRPr/>
            </a:lvl1pPr>
          </a:lstStyle>
          <a:p>
            <a:pPr>
              <a:defRPr/>
            </a:pPr>
            <a:fld id="{C389E1FC-D8A6-49A8-A3E6-AE7EBA804CC9}" type="slidenum">
              <a:rPr lang="pl-PL"/>
              <a:pPr>
                <a:defRPr/>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13"/>
          <p:cNvSpPr>
            <a:spLocks noGrp="1"/>
          </p:cNvSpPr>
          <p:nvPr>
            <p:ph type="dt" sz="half" idx="10"/>
          </p:nvPr>
        </p:nvSpPr>
        <p:spPr/>
        <p:txBody>
          <a:bodyPr/>
          <a:lstStyle>
            <a:lvl1pPr>
              <a:defRPr/>
            </a:lvl1pPr>
          </a:lstStyle>
          <a:p>
            <a:pPr>
              <a:defRPr/>
            </a:pPr>
            <a:fld id="{53B1BB36-4A1B-49CA-B2E5-28D73FBA6E2C}" type="datetimeFigureOut">
              <a:rPr lang="pl-PL"/>
              <a:pPr>
                <a:defRPr/>
              </a:pPr>
              <a:t>2011-03-29</a:t>
            </a:fld>
            <a:endParaRPr lang="pl-PL" dirty="0"/>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22"/>
          <p:cNvSpPr>
            <a:spLocks noGrp="1"/>
          </p:cNvSpPr>
          <p:nvPr>
            <p:ph type="sldNum" sz="quarter" idx="12"/>
          </p:nvPr>
        </p:nvSpPr>
        <p:spPr/>
        <p:txBody>
          <a:bodyPr/>
          <a:lstStyle>
            <a:lvl1pPr>
              <a:defRPr/>
            </a:lvl1pPr>
          </a:lstStyle>
          <a:p>
            <a:pPr>
              <a:defRPr/>
            </a:pPr>
            <a:fld id="{D9A451E9-774D-4C18-ADE3-426D04DD55C6}" type="slidenum">
              <a:rPr lang="pl-PL"/>
              <a:pPr>
                <a:defRPr/>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3"/>
          <p:cNvSpPr>
            <a:spLocks noGrp="1"/>
          </p:cNvSpPr>
          <p:nvPr>
            <p:ph type="dt" sz="half" idx="10"/>
          </p:nvPr>
        </p:nvSpPr>
        <p:spPr/>
        <p:txBody>
          <a:bodyPr/>
          <a:lstStyle>
            <a:lvl1pPr>
              <a:defRPr/>
            </a:lvl1pPr>
          </a:lstStyle>
          <a:p>
            <a:pPr>
              <a:defRPr/>
            </a:pPr>
            <a:fld id="{1599FDDD-6B37-4C77-8000-2447E98E6C3B}" type="datetimeFigureOut">
              <a:rPr lang="pl-PL"/>
              <a:pPr>
                <a:defRPr/>
              </a:pPr>
              <a:t>2011-03-29</a:t>
            </a:fld>
            <a:endParaRPr lang="pl-PL" dirty="0"/>
          </a:p>
        </p:txBody>
      </p:sp>
      <p:sp>
        <p:nvSpPr>
          <p:cNvPr id="3" name="Symbol zastępczy stopki 2"/>
          <p:cNvSpPr>
            <a:spLocks noGrp="1"/>
          </p:cNvSpPr>
          <p:nvPr>
            <p:ph type="ftr" sz="quarter" idx="11"/>
          </p:nvPr>
        </p:nvSpPr>
        <p:spPr/>
        <p:txBody>
          <a:bodyPr/>
          <a:lstStyle>
            <a:lvl1pPr>
              <a:defRPr/>
            </a:lvl1pPr>
          </a:lstStyle>
          <a:p>
            <a:pPr>
              <a:defRPr/>
            </a:pPr>
            <a:endParaRPr lang="pl-PL"/>
          </a:p>
        </p:txBody>
      </p:sp>
      <p:sp>
        <p:nvSpPr>
          <p:cNvPr id="4" name="Symbol zastępczy numeru slajdu 22"/>
          <p:cNvSpPr>
            <a:spLocks noGrp="1"/>
          </p:cNvSpPr>
          <p:nvPr>
            <p:ph type="sldNum" sz="quarter" idx="12"/>
          </p:nvPr>
        </p:nvSpPr>
        <p:spPr/>
        <p:txBody>
          <a:bodyPr/>
          <a:lstStyle>
            <a:lvl1pPr>
              <a:defRPr/>
            </a:lvl1pPr>
          </a:lstStyle>
          <a:p>
            <a:pPr>
              <a:defRPr/>
            </a:pPr>
            <a:fld id="{C2EFB6FF-3382-4A8C-A6D9-577525D61AA7}" type="slidenum">
              <a:rPr lang="pl-PL"/>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Prostokąt zaokrąglony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ytuł 1"/>
          <p:cNvSpPr>
            <a:spLocks noGrp="1"/>
          </p:cNvSpPr>
          <p:nvPr>
            <p:ph type="title"/>
          </p:nvPr>
        </p:nvSpPr>
        <p:spPr>
          <a:xfrm>
            <a:off x="914400" y="273050"/>
            <a:ext cx="7772400" cy="1143000"/>
          </a:xfrm>
        </p:spPr>
        <p:txBody>
          <a:bodyPr/>
          <a:lstStyle>
            <a:lvl1pPr algn="l">
              <a:buNone/>
              <a:defRPr sz="4000" b="0"/>
            </a:lvl1pPr>
          </a:lstStyle>
          <a:p>
            <a:r>
              <a:rPr lang="pl-PL" smtClean="0"/>
              <a:t>Kliknij, aby edytować styl</a:t>
            </a:r>
            <a:endParaRPr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1" name="Symbol zastępczy zawartości 10"/>
          <p:cNvSpPr>
            <a:spLocks noGrp="1"/>
          </p:cNvSpPr>
          <p:nvPr>
            <p:ph sz="quarter" idx="1"/>
          </p:nvPr>
        </p:nvSpPr>
        <p:spPr>
          <a:xfrm>
            <a:off x="2971800" y="1600200"/>
            <a:ext cx="5715000" cy="4495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4"/>
          <p:cNvSpPr>
            <a:spLocks noGrp="1"/>
          </p:cNvSpPr>
          <p:nvPr>
            <p:ph type="dt" sz="half" idx="10"/>
          </p:nvPr>
        </p:nvSpPr>
        <p:spPr/>
        <p:txBody>
          <a:bodyPr/>
          <a:lstStyle>
            <a:lvl1pPr>
              <a:defRPr/>
            </a:lvl1pPr>
          </a:lstStyle>
          <a:p>
            <a:pPr>
              <a:defRPr/>
            </a:pPr>
            <a:fld id="{E990D8C8-DF68-4EEC-A2A2-785DCE792EF2}" type="datetimeFigureOut">
              <a:rPr lang="pl-PL"/>
              <a:pPr>
                <a:defRPr/>
              </a:pPr>
              <a:t>2011-03-29</a:t>
            </a:fld>
            <a:endParaRPr lang="pl-PL" dirty="0"/>
          </a:p>
        </p:txBody>
      </p:sp>
      <p:sp>
        <p:nvSpPr>
          <p:cNvPr id="8" name="Symbol zastępczy stopki 5"/>
          <p:cNvSpPr>
            <a:spLocks noGrp="1"/>
          </p:cNvSpPr>
          <p:nvPr>
            <p:ph type="ftr" sz="quarter" idx="11"/>
          </p:nvPr>
        </p:nvSpPr>
        <p:spPr/>
        <p:txBody>
          <a:bodyPr/>
          <a:lstStyle>
            <a:lvl1pPr>
              <a:defRPr/>
            </a:lvl1pPr>
          </a:lstStyle>
          <a:p>
            <a:pPr>
              <a:defRPr/>
            </a:pPr>
            <a:endParaRPr lang="pl-PL"/>
          </a:p>
        </p:txBody>
      </p:sp>
      <p:sp>
        <p:nvSpPr>
          <p:cNvPr id="9" name="Symbol zastępczy numeru slajdu 6"/>
          <p:cNvSpPr>
            <a:spLocks noGrp="1"/>
          </p:cNvSpPr>
          <p:nvPr>
            <p:ph type="sldNum" sz="quarter" idx="12"/>
          </p:nvPr>
        </p:nvSpPr>
        <p:spPr/>
        <p:txBody>
          <a:bodyPr/>
          <a:lstStyle>
            <a:lvl1pPr>
              <a:defRPr/>
            </a:lvl1pPr>
          </a:lstStyle>
          <a:p>
            <a:pPr>
              <a:defRPr/>
            </a:pPr>
            <a:fld id="{75C7E064-99A9-4A06-8C85-0412EF3E4877}" type="slidenum">
              <a:rPr lang="pl-PL"/>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5" name="Prostokąt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ostokąt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kąt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lang="pl-PL" smtClean="0"/>
              <a:t>Kliknij, aby edytować styl</a:t>
            </a:r>
            <a:endParaRPr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pl-PL" smtClean="0"/>
              <a:t>Kliknij, aby edytować style wzorca tekstu</a:t>
            </a:r>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pl-PL" noProof="0" smtClean="0"/>
              <a:t>Kliknij ikonę, aby dodać obraz</a:t>
            </a:r>
            <a:endParaRPr lang="en-US" noProof="0" dirty="0"/>
          </a:p>
        </p:txBody>
      </p:sp>
      <p:sp>
        <p:nvSpPr>
          <p:cNvPr id="8" name="Symbol zastępczy daty 4"/>
          <p:cNvSpPr>
            <a:spLocks noGrp="1"/>
          </p:cNvSpPr>
          <p:nvPr>
            <p:ph type="dt" sz="half" idx="10"/>
          </p:nvPr>
        </p:nvSpPr>
        <p:spPr/>
        <p:txBody>
          <a:bodyPr/>
          <a:lstStyle>
            <a:lvl1pPr>
              <a:defRPr/>
            </a:lvl1pPr>
          </a:lstStyle>
          <a:p>
            <a:pPr>
              <a:defRPr/>
            </a:pPr>
            <a:fld id="{16C8827D-6823-438F-9BFA-0D9A064E991D}" type="datetimeFigureOut">
              <a:rPr lang="pl-PL"/>
              <a:pPr>
                <a:defRPr/>
              </a:pPr>
              <a:t>2011-03-29</a:t>
            </a:fld>
            <a:endParaRPr lang="pl-PL" dirty="0"/>
          </a:p>
        </p:txBody>
      </p:sp>
      <p:sp>
        <p:nvSpPr>
          <p:cNvPr id="9" name="Symbol zastępczy stopki 5"/>
          <p:cNvSpPr>
            <a:spLocks noGrp="1"/>
          </p:cNvSpPr>
          <p:nvPr>
            <p:ph type="ftr" sz="quarter" idx="11"/>
          </p:nvPr>
        </p:nvSpPr>
        <p:spPr>
          <a:xfrm>
            <a:off x="914400" y="6172200"/>
            <a:ext cx="3886200" cy="457200"/>
          </a:xfrm>
        </p:spPr>
        <p:txBody>
          <a:bodyPr/>
          <a:lstStyle>
            <a:lvl1pPr>
              <a:defRPr/>
            </a:lvl1pPr>
          </a:lstStyle>
          <a:p>
            <a:pPr>
              <a:defRPr/>
            </a:pPr>
            <a:endParaRPr lang="pl-PL"/>
          </a:p>
        </p:txBody>
      </p:sp>
      <p:sp>
        <p:nvSpPr>
          <p:cNvPr id="10" name="Symbol zastępczy numeru slajdu 6"/>
          <p:cNvSpPr>
            <a:spLocks noGrp="1"/>
          </p:cNvSpPr>
          <p:nvPr>
            <p:ph type="sldNum" sz="quarter" idx="12"/>
          </p:nvPr>
        </p:nvSpPr>
        <p:spPr>
          <a:xfrm>
            <a:off x="146050" y="6208713"/>
            <a:ext cx="457200" cy="457200"/>
          </a:xfrm>
        </p:spPr>
        <p:txBody>
          <a:bodyPr/>
          <a:lstStyle>
            <a:lvl1pPr>
              <a:defRPr/>
            </a:lvl1pPr>
          </a:lstStyle>
          <a:p>
            <a:pPr>
              <a:defRPr/>
            </a:pPr>
            <a:fld id="{5D165E8F-DA08-4BDB-A1A3-52421082C9B0}" type="slidenum">
              <a:rPr lang="pl-PL"/>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Prostokąt zaokrąglony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Symbol zastępczy tytuł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pl-PL" smtClean="0"/>
              <a:t>Kliknij, aby edytować styl</a:t>
            </a:r>
            <a:endParaRPr lang="en-US" smtClean="0"/>
          </a:p>
        </p:txBody>
      </p:sp>
      <p:sp>
        <p:nvSpPr>
          <p:cNvPr id="1029" name="Symbol zastępczy tekst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cs typeface="+mn-cs"/>
              </a:defRPr>
            </a:lvl1pPr>
          </a:lstStyle>
          <a:p>
            <a:pPr>
              <a:defRPr/>
            </a:pPr>
            <a:fld id="{D69B9379-8747-41A9-BE7E-E3B08FD85373}" type="datetimeFigureOut">
              <a:rPr lang="pl-PL"/>
              <a:pPr>
                <a:defRPr/>
              </a:pPr>
              <a:t>2011-03-29</a:t>
            </a:fld>
            <a:endParaRPr lang="pl-PL" dirty="0"/>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pl-PL"/>
          </a:p>
        </p:txBody>
      </p:sp>
      <p:sp>
        <p:nvSpPr>
          <p:cNvPr id="23" name="Symbol zastępczy numeru slajdu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16D6C67B-2561-4DA8-9705-E78CA7053337}"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84" r:id="rId1"/>
    <p:sldLayoutId id="2147483677" r:id="rId2"/>
    <p:sldLayoutId id="2147483685" r:id="rId3"/>
    <p:sldLayoutId id="2147483678" r:id="rId4"/>
    <p:sldLayoutId id="2147483679" r:id="rId5"/>
    <p:sldLayoutId id="2147483680" r:id="rId6"/>
    <p:sldLayoutId id="2147483681" r:id="rId7"/>
    <p:sldLayoutId id="2147483686" r:id="rId8"/>
    <p:sldLayoutId id="2147483687" r:id="rId9"/>
    <p:sldLayoutId id="2147483682" r:id="rId10"/>
    <p:sldLayoutId id="2147483683"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pl.wikipedia.org/wiki/Statut" TargetMode="External"/><Relationship Id="rId4" Type="http://schemas.openxmlformats.org/officeDocument/2006/relationships/hyperlink" Target="http://pl.wikipedia.org/wiki/Fundacj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286000" y="5003800"/>
            <a:ext cx="198438" cy="153988"/>
          </a:xfrm>
        </p:spPr>
        <p:txBody>
          <a:bodyPr>
            <a:normAutofit fontScale="25000" lnSpcReduction="20000"/>
          </a:bodyPr>
          <a:lstStyle/>
          <a:p>
            <a:pPr fontAlgn="auto">
              <a:spcBef>
                <a:spcPts val="580"/>
              </a:spcBef>
              <a:spcAft>
                <a:spcPts val="0"/>
              </a:spcAft>
              <a:buFont typeface="Wingdings 2"/>
              <a:buNone/>
              <a:defRPr/>
            </a:pPr>
            <a:r>
              <a:rPr lang="pl-PL" dirty="0" smtClean="0"/>
              <a:t>.</a:t>
            </a:r>
            <a:endParaRPr lang="pl-PL" dirty="0"/>
          </a:p>
        </p:txBody>
      </p:sp>
      <p:sp>
        <p:nvSpPr>
          <p:cNvPr id="2" name="Tytuł 1"/>
          <p:cNvSpPr>
            <a:spLocks noGrp="1"/>
          </p:cNvSpPr>
          <p:nvPr>
            <p:ph type="ctrTitle"/>
          </p:nvPr>
        </p:nvSpPr>
        <p:spPr/>
        <p:txBody>
          <a:bodyPr>
            <a:normAutofit/>
          </a:bodyPr>
          <a:lstStyle/>
          <a:p>
            <a:pPr fontAlgn="auto">
              <a:spcAft>
                <a:spcPts val="0"/>
              </a:spcAft>
              <a:defRPr/>
            </a:pPr>
            <a:r>
              <a:rPr lang="pl-PL" smtClean="0">
                <a:ln>
                  <a:solidFill>
                    <a:schemeClr val="tx2">
                      <a:lumMod val="75000"/>
                    </a:schemeClr>
                  </a:solidFill>
                </a:ln>
                <a:solidFill>
                  <a:schemeClr val="tx2">
                    <a:lumMod val="60000"/>
                    <a:lumOff val="40000"/>
                  </a:schemeClr>
                </a:solidFill>
                <a:effectLst>
                  <a:outerShdw blurRad="50800" dist="38100" dir="10800000" algn="r" rotWithShape="0">
                    <a:prstClr val="black">
                      <a:alpha val="40000"/>
                    </a:prstClr>
                  </a:outerShdw>
                </a:effectLst>
              </a:rPr>
              <a:t>WOLONTARIAT NA RZECZ AKTYWNOŚCI OBYWATELSKIEJ</a:t>
            </a:r>
            <a:endParaRPr lang="pl-PL">
              <a:ln>
                <a:solidFill>
                  <a:schemeClr val="tx2">
                    <a:lumMod val="75000"/>
                  </a:schemeClr>
                </a:solidFill>
              </a:ln>
              <a:solidFill>
                <a:schemeClr val="tx2">
                  <a:lumMod val="60000"/>
                  <a:lumOff val="40000"/>
                </a:schemeClr>
              </a:solidFill>
              <a:effectLst>
                <a:outerShdw blurRad="50800" dist="38100" dir="10800000" algn="r" rotWithShape="0">
                  <a:prstClr val="black">
                    <a:alpha val="40000"/>
                  </a:prstClr>
                </a:outerShdw>
              </a:effectLst>
            </a:endParaRPr>
          </a:p>
        </p:txBody>
      </p:sp>
      <p:pic>
        <p:nvPicPr>
          <p:cNvPr id="27650" name="Picture 2" descr="http://t0.gstatic.com/images?q=tbn:ANd9GcQsE3jWXXQp3I5JyrOnGaqhUnqp-qwm_4GUdINhtUmVviEJNctfyW23MwDjOw"/>
          <p:cNvPicPr>
            <a:picLocks noChangeAspect="1" noChangeArrowheads="1"/>
          </p:cNvPicPr>
          <p:nvPr/>
        </p:nvPicPr>
        <p:blipFill>
          <a:blip r:embed="rId3" cstate="print"/>
          <a:srcRect/>
          <a:stretch>
            <a:fillRect/>
          </a:stretch>
        </p:blipFill>
        <p:spPr bwMode="auto">
          <a:xfrm>
            <a:off x="6588224" y="4509120"/>
            <a:ext cx="2152650" cy="2124075"/>
          </a:xfrm>
          <a:prstGeom prst="roundRect">
            <a:avLst>
              <a:gd name="adj" fmla="val 16667"/>
            </a:avLst>
          </a:prstGeom>
          <a:ln>
            <a:noFill/>
          </a:ln>
          <a:effectLst>
            <a:glow rad="635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Obraz 3" descr="wosp_logo"/>
          <p:cNvPicPr>
            <a:picLocks noChangeAspect="1" noChangeArrowheads="1"/>
          </p:cNvPicPr>
          <p:nvPr/>
        </p:nvPicPr>
        <p:blipFill>
          <a:blip r:embed="rId3">
            <a:lum bright="62000"/>
          </a:blip>
          <a:srcRect/>
          <a:stretch>
            <a:fillRect/>
          </a:stretch>
        </p:blipFill>
        <p:spPr bwMode="auto">
          <a:xfrm>
            <a:off x="642938" y="1714500"/>
            <a:ext cx="6643687" cy="4572000"/>
          </a:xfrm>
          <a:prstGeom prst="rect">
            <a:avLst/>
          </a:prstGeom>
          <a:noFill/>
          <a:ln w="9525">
            <a:noFill/>
            <a:miter lim="800000"/>
            <a:headEnd/>
            <a:tailEnd/>
          </a:ln>
        </p:spPr>
      </p:pic>
      <p:sp>
        <p:nvSpPr>
          <p:cNvPr id="2" name="Tytuł 1"/>
          <p:cNvSpPr>
            <a:spLocks noGrp="1"/>
          </p:cNvSpPr>
          <p:nvPr>
            <p:ph type="title"/>
          </p:nvPr>
        </p:nvSpPr>
        <p:spPr/>
        <p:txBody>
          <a:bodyPr>
            <a:normAutofit/>
          </a:bodyPr>
          <a:lstStyle/>
          <a:p>
            <a:pPr algn="ctr" fontAlgn="auto">
              <a:spcAft>
                <a:spcPts val="0"/>
              </a:spcAft>
              <a:defRPr/>
            </a:pPr>
            <a:r>
              <a:rPr lang="pl-PL"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Największe Organizacje Charytatywne W Polsce</a:t>
            </a:r>
            <a:endParaRPr lang="pl-PL"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2771" name="Symbol zastępczy zawartości 2"/>
          <p:cNvSpPr>
            <a:spLocks noGrp="1"/>
          </p:cNvSpPr>
          <p:nvPr>
            <p:ph sz="quarter" idx="1"/>
          </p:nvPr>
        </p:nvSpPr>
        <p:spPr>
          <a:xfrm>
            <a:off x="457200" y="1600200"/>
            <a:ext cx="7758113" cy="4873625"/>
          </a:xfrm>
        </p:spPr>
        <p:txBody>
          <a:bodyPr/>
          <a:lstStyle/>
          <a:p>
            <a:pPr>
              <a:buFont typeface="Wingdings 2" pitchFamily="18" charset="2"/>
              <a:buNone/>
            </a:pPr>
            <a:r>
              <a:rPr lang="pl-PL" sz="3200" u="sng" smtClean="0"/>
              <a:t>WOŚP</a:t>
            </a:r>
            <a:endParaRPr lang="pl-PL" sz="3200" smtClean="0"/>
          </a:p>
          <a:p>
            <a:pPr>
              <a:buFont typeface="Wingdings 2" pitchFamily="18" charset="2"/>
              <a:buNone/>
            </a:pPr>
            <a:r>
              <a:rPr lang="pl-PL" sz="2800" smtClean="0"/>
              <a:t>    </a:t>
            </a:r>
            <a:r>
              <a:rPr lang="pl-PL" sz="2800" b="1" smtClean="0"/>
              <a:t>Wielka Orkiestra Świątecznej Pomocy</a:t>
            </a:r>
            <a:r>
              <a:rPr lang="pl-PL" sz="2800" smtClean="0"/>
              <a:t> – </a:t>
            </a:r>
            <a:r>
              <a:rPr lang="pl-PL" sz="2800" smtClean="0">
                <a:hlinkClick r:id="rId4" action="ppaction://hlinkfile"/>
              </a:rPr>
              <a:t>fundacja</a:t>
            </a:r>
            <a:r>
              <a:rPr lang="pl-PL" sz="2800" smtClean="0"/>
              <a:t> charytatywna, której podstawowym celem zgodnie ze </a:t>
            </a:r>
            <a:r>
              <a:rPr lang="pl-PL" sz="2800" smtClean="0">
                <a:hlinkClick r:id="rId5" action="ppaction://hlinkfile" tooltip="Statut"/>
              </a:rPr>
              <a:t>statutem</a:t>
            </a:r>
            <a:r>
              <a:rPr lang="pl-PL" sz="2800" smtClean="0"/>
              <a:t> jest: „działalność w zakresie ochrony zdrowia polegająca na ratowaniu życia chorych osób, w szczególności dzieci, i działanie na rzecz poprawy stanu ich zdrowia, jak również na działaniu na rzecz promocji zdrowia i profilaktyki zdrowotnej”.</a:t>
            </a:r>
          </a:p>
          <a:p>
            <a:endParaRPr lang="pl-PL" smtClean="0"/>
          </a:p>
        </p:txBody>
      </p:sp>
    </p:spTree>
  </p:cSld>
  <p:clrMapOvr>
    <a:masterClrMapping/>
  </p:clrMapOvr>
  <p:transition>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ymbol zastępczy zawartości 2"/>
          <p:cNvSpPr>
            <a:spLocks noGrp="1"/>
          </p:cNvSpPr>
          <p:nvPr>
            <p:ph sz="quarter" idx="1"/>
          </p:nvPr>
        </p:nvSpPr>
        <p:spPr>
          <a:xfrm>
            <a:off x="457200" y="428625"/>
            <a:ext cx="7643813" cy="6072188"/>
          </a:xfrm>
        </p:spPr>
        <p:txBody>
          <a:bodyPr/>
          <a:lstStyle/>
          <a:p>
            <a:pPr>
              <a:buFont typeface="Wingdings 2" pitchFamily="18" charset="2"/>
              <a:buNone/>
            </a:pPr>
            <a:r>
              <a:rPr lang="pl-PL" sz="3600" smtClean="0"/>
              <a:t>  Do głównych osiągnięć WOŚP należą: </a:t>
            </a:r>
            <a:r>
              <a:rPr lang="pl-PL" sz="3200" smtClean="0"/>
              <a:t>uzbieranie ponad 100 mln USD na kupno sprzętu medycznego, dla ponad 600 szpitali w całej Polsce.</a:t>
            </a:r>
          </a:p>
          <a:p>
            <a:pPr>
              <a:buFont typeface="Wingdings 2" pitchFamily="18" charset="2"/>
              <a:buNone/>
            </a:pPr>
            <a:r>
              <a:rPr lang="pl-PL" smtClean="0"/>
              <a:t>    </a:t>
            </a:r>
          </a:p>
          <a:p>
            <a:endParaRPr lang="pl-PL" smtClean="0"/>
          </a:p>
        </p:txBody>
      </p:sp>
      <p:pic>
        <p:nvPicPr>
          <p:cNvPr id="1027" name="Picture 3" descr="C:\Users\dom\AppData\Local\Microsoft\Windows\Temporary Internet Files\Content.IE5\3NAEZL8G\MC900295725[1].wmf"/>
          <p:cNvPicPr>
            <a:picLocks noChangeAspect="1" noChangeArrowheads="1"/>
          </p:cNvPicPr>
          <p:nvPr/>
        </p:nvPicPr>
        <p:blipFill>
          <a:blip r:embed="rId3" cstate="print"/>
          <a:srcRect/>
          <a:stretch>
            <a:fillRect/>
          </a:stretch>
        </p:blipFill>
        <p:spPr bwMode="auto">
          <a:xfrm>
            <a:off x="6084168" y="3140968"/>
            <a:ext cx="2390741"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descr="C:\Users\dom\AppData\Local\Microsoft\Windows\Temporary Internet Files\Content.IE5\CZBT2DM3\MC900286864[1].wmf"/>
          <p:cNvPicPr>
            <a:picLocks noChangeAspect="1" noChangeArrowheads="1"/>
          </p:cNvPicPr>
          <p:nvPr/>
        </p:nvPicPr>
        <p:blipFill>
          <a:blip r:embed="rId4" cstate="print"/>
          <a:srcRect/>
          <a:stretch>
            <a:fillRect/>
          </a:stretch>
        </p:blipFill>
        <p:spPr bwMode="auto">
          <a:xfrm>
            <a:off x="467544" y="2492896"/>
            <a:ext cx="5064005" cy="3888430"/>
          </a:xfrm>
          <a:prstGeom prst="rect">
            <a:avLst/>
          </a:prstGeom>
          <a:ln>
            <a:noFill/>
          </a:ln>
          <a:effectLst>
            <a:outerShdw blurRad="152400" dist="317500" dir="5400000" sx="90000" sy="-19000" rotWithShape="0">
              <a:prstClr val="black">
                <a:alpha val="15000"/>
              </a:prstClr>
            </a:outerShdw>
            <a:reflection blurRad="6350" stA="50000" endA="300" endPos="90000" dir="5400000" sy="-100000" algn="bl" rotWithShape="0"/>
            <a:softEdge rad="112500"/>
          </a:effectLst>
        </p:spPr>
      </p:pic>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500063"/>
            <a:ext cx="6994525" cy="5973762"/>
          </a:xfrm>
        </p:spPr>
        <p:txBody>
          <a:bodyPr>
            <a:normAutofit/>
          </a:bodyPr>
          <a:lstStyle/>
          <a:p>
            <a:pPr marL="274320" indent="-274320" fontAlgn="auto">
              <a:spcBef>
                <a:spcPts val="580"/>
              </a:spcBef>
              <a:spcAft>
                <a:spcPts val="0"/>
              </a:spcAft>
              <a:buFont typeface="Wingdings 2"/>
              <a:buChar char=""/>
              <a:defRPr/>
            </a:pPr>
            <a:endParaRPr lang="pl-PL" b="1" i="1" u="sng" dirty="0" smtClean="0"/>
          </a:p>
          <a:p>
            <a:pPr marL="274320" indent="-274320" fontAlgn="auto">
              <a:spcBef>
                <a:spcPts val="580"/>
              </a:spcBef>
              <a:spcAft>
                <a:spcPts val="0"/>
              </a:spcAft>
              <a:buFont typeface="Wingdings 2"/>
              <a:buNone/>
              <a:defRPr/>
            </a:pPr>
            <a:r>
              <a:rPr lang="pl-PL" dirty="0" smtClean="0"/>
              <a:t>   Wykonano badanie ponad </a:t>
            </a:r>
            <a:r>
              <a:rPr lang="pl-PL" u="sng" dirty="0" smtClean="0"/>
              <a:t>2 milionów noworodków, </a:t>
            </a:r>
            <a:r>
              <a:rPr lang="pl-PL" dirty="0" smtClean="0"/>
              <a:t>aby wykluczyć, zdiagnozować wady słuchu.</a:t>
            </a:r>
            <a:r>
              <a:rPr lang="pl-PL" u="sng" dirty="0" smtClean="0"/>
              <a:t> 154 oddziały noworodków </a:t>
            </a:r>
            <a:r>
              <a:rPr lang="pl-PL" dirty="0" smtClean="0"/>
              <a:t>wyposażono w nowoczesne urządzenia. Dzięki działaniom fundacji stworzono </a:t>
            </a:r>
            <a:r>
              <a:rPr lang="pl-PL" u="sng" dirty="0" smtClean="0"/>
              <a:t>14 centrów leczenia retinopatii</a:t>
            </a:r>
            <a:r>
              <a:rPr lang="pl-PL" dirty="0" smtClean="0"/>
              <a:t>. Około </a:t>
            </a:r>
            <a:r>
              <a:rPr lang="pl-PL" u="sng" dirty="0" smtClean="0"/>
              <a:t>3 tysięcy dzieci otrzymało pompy insulinowe</a:t>
            </a:r>
            <a:r>
              <a:rPr lang="pl-PL" dirty="0" smtClean="0"/>
              <a:t>, w ramach skutecznej profilaktyki i leczenia cukrzycy.</a:t>
            </a:r>
            <a:endParaRPr lang="pl-PL" b="1" i="1" u="sng" dirty="0" smtClean="0"/>
          </a:p>
          <a:p>
            <a:pPr marL="274320" indent="-274320" fontAlgn="auto">
              <a:spcBef>
                <a:spcPts val="580"/>
              </a:spcBef>
              <a:spcAft>
                <a:spcPts val="0"/>
              </a:spcAft>
              <a:buFont typeface="Wingdings 2"/>
              <a:buNone/>
              <a:defRPr/>
            </a:pPr>
            <a:r>
              <a:rPr lang="pl-PL" sz="2500" dirty="0" smtClean="0"/>
              <a:t>    </a:t>
            </a:r>
          </a:p>
          <a:p>
            <a:pPr marL="274320" indent="-274320" fontAlgn="auto">
              <a:spcBef>
                <a:spcPts val="580"/>
              </a:spcBef>
              <a:spcAft>
                <a:spcPts val="0"/>
              </a:spcAft>
              <a:buFont typeface="Wingdings 2"/>
              <a:buNone/>
              <a:defRPr/>
            </a:pPr>
            <a:r>
              <a:rPr lang="pl-PL" sz="2500" dirty="0" smtClean="0"/>
              <a:t>    Wielka Orkiestra Świątecznej Pomocy jest </a:t>
            </a:r>
            <a:r>
              <a:rPr lang="pl-PL" sz="2500" b="1" u="sng" dirty="0" smtClean="0"/>
              <a:t>drugą</a:t>
            </a:r>
            <a:r>
              <a:rPr lang="pl-PL" sz="2500" dirty="0" smtClean="0"/>
              <a:t> co do wielkości pozyskiwanej rocznej kwoty fundacją charytatywną w Polsce (więcej pieniędzy zbiera </a:t>
            </a:r>
            <a:r>
              <a:rPr lang="pl-PL" sz="2500" dirty="0" smtClean="0">
                <a:solidFill>
                  <a:schemeClr val="tx1">
                    <a:lumMod val="95000"/>
                    <a:lumOff val="5000"/>
                  </a:schemeClr>
                </a:solidFill>
              </a:rPr>
              <a:t>Caritas</a:t>
            </a:r>
            <a:r>
              <a:rPr lang="pl-PL" sz="2500" dirty="0" smtClean="0"/>
              <a:t>.)</a:t>
            </a:r>
          </a:p>
          <a:p>
            <a:pPr marL="274320" indent="-274320" fontAlgn="auto">
              <a:spcBef>
                <a:spcPts val="580"/>
              </a:spcBef>
              <a:spcAft>
                <a:spcPts val="0"/>
              </a:spcAft>
              <a:buFont typeface="Wingdings 2"/>
              <a:buNone/>
              <a:defRPr/>
            </a:pPr>
            <a:endParaRPr lang="pl-PL" sz="2800" dirty="0" smtClean="0"/>
          </a:p>
          <a:p>
            <a:pPr marL="274320" indent="-274320" fontAlgn="auto">
              <a:spcBef>
                <a:spcPts val="580"/>
              </a:spcBef>
              <a:spcAft>
                <a:spcPts val="0"/>
              </a:spcAft>
              <a:buFont typeface="Wingdings 2"/>
              <a:buChar char=""/>
              <a:defRPr/>
            </a:pPr>
            <a:endParaRPr lang="pl-PL" dirty="0"/>
          </a:p>
        </p:txBody>
      </p:sp>
      <p:pic>
        <p:nvPicPr>
          <p:cNvPr id="36866" name="Picture 2" descr="C:\Users\dom\AppData\Local\Microsoft\Windows\Temporary Internet Files\Content.IE5\MWTQQHZ0\MC900423171[1].wmf"/>
          <p:cNvPicPr>
            <a:picLocks noChangeAspect="1" noChangeArrowheads="1"/>
          </p:cNvPicPr>
          <p:nvPr/>
        </p:nvPicPr>
        <p:blipFill>
          <a:blip r:embed="rId3"/>
          <a:srcRect/>
          <a:stretch>
            <a:fillRect/>
          </a:stretch>
        </p:blipFill>
        <p:spPr bwMode="auto">
          <a:xfrm>
            <a:off x="7019925" y="404813"/>
            <a:ext cx="1827213" cy="1827212"/>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ymbol zastępczy zawartości 2"/>
          <p:cNvSpPr>
            <a:spLocks noGrp="1"/>
          </p:cNvSpPr>
          <p:nvPr>
            <p:ph sz="quarter" idx="1"/>
          </p:nvPr>
        </p:nvSpPr>
        <p:spPr>
          <a:xfrm>
            <a:off x="2771775" y="333375"/>
            <a:ext cx="5761038" cy="6310313"/>
          </a:xfrm>
        </p:spPr>
        <p:txBody>
          <a:bodyPr/>
          <a:lstStyle/>
          <a:p>
            <a:pPr>
              <a:buFont typeface="Wingdings 2" pitchFamily="18" charset="2"/>
              <a:buNone/>
            </a:pPr>
            <a:r>
              <a:rPr lang="pl-PL" sz="3500" b="1" u="sng" smtClean="0"/>
              <a:t>AMNESTY INTERNATIONAL</a:t>
            </a:r>
            <a:endParaRPr lang="pl-PL" sz="3500" b="1" smtClean="0"/>
          </a:p>
          <a:p>
            <a:pPr>
              <a:buFont typeface="Wingdings 2" pitchFamily="18" charset="2"/>
              <a:buNone/>
            </a:pPr>
            <a:r>
              <a:rPr lang="pl-PL" sz="2000" smtClean="0"/>
              <a:t>    </a:t>
            </a:r>
            <a:r>
              <a:rPr lang="pl-PL" sz="2500" smtClean="0"/>
              <a:t>jest pozarządową międzynarodową organizacją, której celem jest zapobieganie nie respektowaniu praw człowieka. </a:t>
            </a:r>
          </a:p>
          <a:p>
            <a:pPr>
              <a:buFont typeface="Wingdings 2" pitchFamily="18" charset="2"/>
              <a:buNone/>
            </a:pPr>
            <a:r>
              <a:rPr lang="pl-PL" sz="2500" smtClean="0"/>
              <a:t>    Priorytetem jest </a:t>
            </a:r>
            <a:r>
              <a:rPr lang="pl-PL" sz="2500" u="sng" smtClean="0"/>
              <a:t>niesienie pomocy osobom zaniedbywanym a także tym najuboższym, pozostawionym bez pomocy. Obecnie swoim działaniem obejmuje 105 krajów. </a:t>
            </a:r>
            <a:r>
              <a:rPr lang="pl-PL" sz="2500" smtClean="0"/>
              <a:t>Opracowuje się projekty edukacyjne, takie jak rozwój szkolnictwa i przeciwdziałanie analfabetyzmowi</a:t>
            </a:r>
            <a:r>
              <a:rPr lang="pl-PL" smtClean="0"/>
              <a:t>.</a:t>
            </a:r>
          </a:p>
        </p:txBody>
      </p:sp>
      <p:pic>
        <p:nvPicPr>
          <p:cNvPr id="4" name="Obraz 3" descr="6a00d83452374969e2011570707fb1970b-800wi"/>
          <p:cNvPicPr/>
          <p:nvPr/>
        </p:nvPicPr>
        <p:blipFill>
          <a:blip r:embed="rId3" cstate="print"/>
          <a:srcRect/>
          <a:stretch>
            <a:fillRect/>
          </a:stretch>
        </p:blipFill>
        <p:spPr bwMode="auto">
          <a:xfrm>
            <a:off x="323528" y="908720"/>
            <a:ext cx="2448272"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332656"/>
            <a:ext cx="7829576" cy="6141296"/>
          </a:xfrm>
        </p:spPr>
        <p:txBody>
          <a:bodyPr numCol="2">
            <a:normAutofit/>
          </a:bodyPr>
          <a:lstStyle/>
          <a:p>
            <a:pPr marL="274320" indent="-274320" fontAlgn="auto">
              <a:spcBef>
                <a:spcPts val="580"/>
              </a:spcBef>
              <a:spcAft>
                <a:spcPts val="0"/>
              </a:spcAft>
              <a:buFont typeface="Wingdings 2"/>
              <a:buNone/>
              <a:defRPr/>
            </a:pPr>
            <a:r>
              <a:rPr lang="pl-PL" sz="3200" b="1" u="sng" dirty="0" smtClean="0"/>
              <a:t>POLSKA AKCJA HUMANITARNA</a:t>
            </a:r>
          </a:p>
          <a:p>
            <a:pPr marL="274320" indent="-274320" fontAlgn="auto">
              <a:spcBef>
                <a:spcPts val="580"/>
              </a:spcBef>
              <a:spcAft>
                <a:spcPts val="0"/>
              </a:spcAft>
              <a:buFont typeface="Wingdings 2"/>
              <a:buNone/>
              <a:defRPr/>
            </a:pPr>
            <a:r>
              <a:rPr lang="pl-PL" sz="2000" dirty="0" smtClean="0"/>
              <a:t>   Udziela pomocy osobom w trudnej sytuacji. Priorytetem działania</a:t>
            </a:r>
            <a:r>
              <a:rPr lang="pl-PL" sz="2000" b="1" dirty="0" smtClean="0"/>
              <a:t> PAH</a:t>
            </a:r>
            <a:r>
              <a:rPr lang="pl-PL" sz="2000" dirty="0" smtClean="0"/>
              <a:t> jest kształtowanie humanitarnych postawa wśród ludzi, docelowo rozwijanie społeczeństw polskiego. </a:t>
            </a:r>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r>
              <a:rPr lang="pl-PL" sz="2000" dirty="0" smtClean="0"/>
              <a:t>    </a:t>
            </a:r>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endParaRPr lang="pl-PL" sz="2000" dirty="0" smtClean="0"/>
          </a:p>
          <a:p>
            <a:pPr marL="274320" indent="-274320" fontAlgn="auto">
              <a:spcBef>
                <a:spcPts val="580"/>
              </a:spcBef>
              <a:spcAft>
                <a:spcPts val="0"/>
              </a:spcAft>
              <a:buFont typeface="Wingdings 2"/>
              <a:buNone/>
              <a:defRPr/>
            </a:pPr>
            <a:r>
              <a:rPr lang="pl-PL" sz="2000" dirty="0" smtClean="0"/>
              <a:t>     </a:t>
            </a:r>
            <a:r>
              <a:rPr lang="pl-PL" sz="2000" u="sng" dirty="0" smtClean="0"/>
              <a:t>Pomoc  i wsparcie udzielane jest osobom, które borykają się z kłopotami i trudnościami,  bez względu na rasę, nację, wyznanie czy inne różnice kulturowe. </a:t>
            </a:r>
          </a:p>
          <a:p>
            <a:pPr marL="274320" indent="-274320" fontAlgn="auto">
              <a:spcBef>
                <a:spcPts val="580"/>
              </a:spcBef>
              <a:spcAft>
                <a:spcPts val="0"/>
              </a:spcAft>
              <a:buFont typeface="Wingdings 2"/>
              <a:buNone/>
              <a:defRPr/>
            </a:pPr>
            <a:r>
              <a:rPr lang="pl-PL" sz="2000" b="1" dirty="0" smtClean="0"/>
              <a:t>     Fundacja PAH</a:t>
            </a:r>
            <a:r>
              <a:rPr lang="pl-PL" sz="2000" dirty="0" smtClean="0"/>
              <a:t> działa od 1992 roku. Koordynatorem działań </a:t>
            </a:r>
            <a:r>
              <a:rPr lang="pl-PL" sz="2000" b="1" dirty="0" smtClean="0"/>
              <a:t>Polskiej Akcji </a:t>
            </a:r>
            <a:r>
              <a:rPr lang="pl-PL" sz="1800" b="1" dirty="0" smtClean="0"/>
              <a:t>Humanitarnej</a:t>
            </a:r>
            <a:r>
              <a:rPr lang="pl-PL" sz="1800" dirty="0" smtClean="0"/>
              <a:t> jest Janina Ochojska.</a:t>
            </a:r>
            <a:endParaRPr lang="pl-PL" sz="1800" dirty="0"/>
          </a:p>
        </p:txBody>
      </p:sp>
      <p:pic>
        <p:nvPicPr>
          <p:cNvPr id="40962" name="Obraz 3" descr="pah1"/>
          <p:cNvPicPr>
            <a:picLocks noChangeAspect="1" noChangeArrowheads="1"/>
          </p:cNvPicPr>
          <p:nvPr/>
        </p:nvPicPr>
        <p:blipFill>
          <a:blip r:embed="rId3"/>
          <a:srcRect/>
          <a:stretch>
            <a:fillRect/>
          </a:stretch>
        </p:blipFill>
        <p:spPr bwMode="auto">
          <a:xfrm>
            <a:off x="2700338" y="3284538"/>
            <a:ext cx="4392612" cy="32893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ymbol zastępczy zawartości 2"/>
          <p:cNvSpPr>
            <a:spLocks noGrp="1"/>
          </p:cNvSpPr>
          <p:nvPr>
            <p:ph sz="quarter" idx="1"/>
          </p:nvPr>
        </p:nvSpPr>
        <p:spPr>
          <a:xfrm>
            <a:off x="457200" y="260350"/>
            <a:ext cx="7758113" cy="6264275"/>
          </a:xfrm>
        </p:spPr>
        <p:txBody>
          <a:bodyPr/>
          <a:lstStyle/>
          <a:p>
            <a:pPr>
              <a:buFont typeface="Wingdings 2" pitchFamily="18" charset="2"/>
              <a:buNone/>
            </a:pPr>
            <a:r>
              <a:rPr lang="pl-PL" sz="3200" b="1" u="sng" smtClean="0"/>
              <a:t>MIĘDZYNARODOWY KOMITET CZERWONEGO KRZYŻA</a:t>
            </a:r>
            <a:endParaRPr lang="pl-PL" sz="3200" b="1" smtClean="0"/>
          </a:p>
          <a:p>
            <a:pPr>
              <a:buFont typeface="Wingdings 2" pitchFamily="18" charset="2"/>
              <a:buNone/>
            </a:pPr>
            <a:r>
              <a:rPr lang="pl-PL" sz="3200" b="1" i="1" smtClean="0"/>
              <a:t>    </a:t>
            </a:r>
          </a:p>
          <a:p>
            <a:pPr>
              <a:buFont typeface="Wingdings 2" pitchFamily="18" charset="2"/>
              <a:buNone/>
            </a:pPr>
            <a:endParaRPr lang="pl-PL" sz="2200" b="1" i="1" smtClean="0"/>
          </a:p>
          <a:p>
            <a:pPr>
              <a:buFont typeface="Wingdings 2" pitchFamily="18" charset="2"/>
              <a:buNone/>
            </a:pPr>
            <a:r>
              <a:rPr lang="pl-PL" sz="2200" b="1" i="1" smtClean="0"/>
              <a:t>                                       </a:t>
            </a:r>
            <a:r>
              <a:rPr lang="pl-PL" sz="2400" smtClean="0"/>
              <a:t>Jest międzynarodową , niezależną organizacją społeczną. Jej celem jest niesienie pomocy rannym i jeńcom w czasie wojen, ofiarom klęsk żywiołowych w czasie pokoju. Obejmuje narodowe stowarzyszenia Czerwonego Krzyża (w tym Polski Czerwony Krzyż), w krajach muzułmańskich: Czerwony Półksiężyc,  w Iranie: Czerwony Lew i Słońce.  Organizacja ta otrzymała </a:t>
            </a:r>
            <a:r>
              <a:rPr lang="pl-PL" sz="2400" u="sng" smtClean="0"/>
              <a:t>Pokojowa Nagrodę Nobla </a:t>
            </a:r>
            <a:r>
              <a:rPr lang="pl-PL" sz="2400" smtClean="0"/>
              <a:t>w 1917, 1944 oraz 1963 roku. W marcu 1948 Komitet Wykonawczy Ligi ustanowił </a:t>
            </a:r>
            <a:r>
              <a:rPr lang="pl-PL" sz="2400" u="sng" smtClean="0"/>
              <a:t>8 maja wspólnym świętem dla wszystkich stowarzyszeń. </a:t>
            </a:r>
            <a:endParaRPr lang="pl-PL" sz="2400" smtClean="0"/>
          </a:p>
        </p:txBody>
      </p:sp>
      <p:pic>
        <p:nvPicPr>
          <p:cNvPr id="8" name="Obraz 7" descr="Images: pck_logo.jpg"/>
          <p:cNvPicPr/>
          <p:nvPr/>
        </p:nvPicPr>
        <p:blipFill>
          <a:blip r:embed="rId3" cstate="print"/>
          <a:srcRect/>
          <a:stretch>
            <a:fillRect/>
          </a:stretch>
        </p:blipFill>
        <p:spPr bwMode="auto">
          <a:xfrm>
            <a:off x="899592" y="1340768"/>
            <a:ext cx="1643074"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60350"/>
            <a:ext cx="5194300" cy="6213475"/>
          </a:xfrm>
        </p:spPr>
        <p:txBody>
          <a:bodyPr>
            <a:normAutofit fontScale="62500" lnSpcReduction="20000"/>
          </a:bodyPr>
          <a:lstStyle/>
          <a:p>
            <a:pPr marL="274320" indent="-274320" fontAlgn="auto">
              <a:spcBef>
                <a:spcPts val="580"/>
              </a:spcBef>
              <a:spcAft>
                <a:spcPts val="0"/>
              </a:spcAft>
              <a:buFont typeface="Wingdings 2"/>
              <a:buNone/>
              <a:defRPr/>
            </a:pPr>
            <a:r>
              <a:rPr lang="pl-PL" sz="5100" b="1" u="sng" dirty="0" smtClean="0"/>
              <a:t>CARITAS POLSKA</a:t>
            </a:r>
          </a:p>
          <a:p>
            <a:pPr marL="274320" indent="-274320" fontAlgn="auto">
              <a:spcBef>
                <a:spcPts val="580"/>
              </a:spcBef>
              <a:spcAft>
                <a:spcPts val="0"/>
              </a:spcAft>
              <a:buFont typeface="Wingdings 2"/>
              <a:buNone/>
              <a:defRPr/>
            </a:pPr>
            <a:r>
              <a:rPr lang="pl-PL" sz="1800" dirty="0" smtClean="0"/>
              <a:t>    </a:t>
            </a:r>
          </a:p>
          <a:p>
            <a:pPr marL="274320" indent="-274320" fontAlgn="auto">
              <a:spcBef>
                <a:spcPts val="580"/>
              </a:spcBef>
              <a:spcAft>
                <a:spcPts val="0"/>
              </a:spcAft>
              <a:buFont typeface="Wingdings 2"/>
              <a:buNone/>
              <a:defRPr/>
            </a:pPr>
            <a:r>
              <a:rPr lang="pl-PL" sz="1800" dirty="0" smtClean="0"/>
              <a:t>        </a:t>
            </a:r>
            <a:r>
              <a:rPr lang="pl-PL" sz="3800" dirty="0" smtClean="0"/>
              <a:t>Powstała w XIX-XX wieku katolicka akcja humanitarna . </a:t>
            </a:r>
          </a:p>
          <a:p>
            <a:pPr marL="274320" indent="-274320" fontAlgn="auto">
              <a:spcBef>
                <a:spcPts val="580"/>
              </a:spcBef>
              <a:spcAft>
                <a:spcPts val="0"/>
              </a:spcAft>
              <a:buFont typeface="Wingdings 2"/>
              <a:buNone/>
              <a:defRPr/>
            </a:pPr>
            <a:r>
              <a:rPr lang="pl-PL" sz="3800" dirty="0" smtClean="0"/>
              <a:t>    Caritas Polska </a:t>
            </a:r>
            <a:r>
              <a:rPr lang="pl-PL" sz="3800" u="sng" dirty="0" smtClean="0"/>
              <a:t>koordynuje pracę 44 Caritas diecezjalnych i archidiecezjalnych w Polsce. </a:t>
            </a:r>
            <a:r>
              <a:rPr lang="pl-PL" sz="3800" dirty="0" smtClean="0"/>
              <a:t>Udziela pomocy materialnej osobom bezrobotnym, bezdomnym, chorym, starszym, dzieciom z rodzin ubogich a także imigrantom i uchodźcom. Caritas udziela również pomocy humanitarnej ofiarom wojen, kataklizmów i nieszczęść naturalnych poza granicami Polski. W grudniu 2009 Rzecznik Praw Obywatelskich Janusz Kochanowski uhonorował organizację Caritas Polska odznaką </a:t>
            </a:r>
            <a:r>
              <a:rPr lang="pl-PL" sz="3800" u="sng" dirty="0" smtClean="0"/>
              <a:t>"Za Zasługi dla Ochrony Praw Człowieka". </a:t>
            </a:r>
            <a:r>
              <a:rPr lang="pl-PL" sz="3600" dirty="0" smtClean="0"/>
              <a:t/>
            </a:r>
            <a:br>
              <a:rPr lang="pl-PL" sz="3600" dirty="0" smtClean="0"/>
            </a:br>
            <a:r>
              <a:rPr lang="pl-PL" sz="2200" dirty="0" smtClean="0"/>
              <a:t/>
            </a:r>
            <a:br>
              <a:rPr lang="pl-PL" sz="2200" dirty="0" smtClean="0"/>
            </a:br>
            <a:r>
              <a:rPr lang="pl-PL" sz="2200" dirty="0" smtClean="0"/>
              <a:t/>
            </a:r>
            <a:br>
              <a:rPr lang="pl-PL" sz="2200" dirty="0" smtClean="0"/>
            </a:br>
            <a:r>
              <a:rPr lang="pl-PL" sz="1800" dirty="0" smtClean="0"/>
              <a:t/>
            </a:r>
            <a:br>
              <a:rPr lang="pl-PL" sz="1800" dirty="0" smtClean="0"/>
            </a:br>
            <a:endParaRPr lang="pl-PL" sz="1800" u="sng" dirty="0"/>
          </a:p>
        </p:txBody>
      </p:sp>
      <p:pic>
        <p:nvPicPr>
          <p:cNvPr id="2050" name="Picture 2" descr="http://t3.gstatic.com/images?q=tbn:ANd9GcRKdgUDlgjQqScI5OdTKs5YmMM0pDIF0hWbmmTQOdOhggltJctg"/>
          <p:cNvPicPr>
            <a:picLocks noChangeAspect="1" noChangeArrowheads="1"/>
          </p:cNvPicPr>
          <p:nvPr/>
        </p:nvPicPr>
        <p:blipFill>
          <a:blip r:embed="rId3" cstate="print"/>
          <a:srcRect/>
          <a:stretch>
            <a:fillRect/>
          </a:stretch>
        </p:blipFill>
        <p:spPr bwMode="auto">
          <a:xfrm>
            <a:off x="5652120" y="1052736"/>
            <a:ext cx="3240360" cy="4161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b="1" u="sng" dirty="0" smtClean="0"/>
              <a:t>Nasze Pomysły W Ramach Projektu</a:t>
            </a:r>
            <a:r>
              <a:rPr lang="pl-PL" dirty="0" smtClean="0"/>
              <a:t/>
            </a:r>
            <a:br>
              <a:rPr lang="pl-PL" dirty="0" smtClean="0"/>
            </a:br>
            <a:endParaRPr lang="pl-PL" dirty="0"/>
          </a:p>
        </p:txBody>
      </p:sp>
      <p:sp>
        <p:nvSpPr>
          <p:cNvPr id="47106" name="Symbol zastępczy zawartości 2"/>
          <p:cNvSpPr>
            <a:spLocks noGrp="1"/>
          </p:cNvSpPr>
          <p:nvPr>
            <p:ph sz="quarter" idx="1"/>
          </p:nvPr>
        </p:nvSpPr>
        <p:spPr/>
        <p:txBody>
          <a:bodyPr/>
          <a:lstStyle/>
          <a:p>
            <a:pPr>
              <a:buFont typeface="Wingdings 2" pitchFamily="18" charset="2"/>
              <a:buNone/>
            </a:pPr>
            <a:r>
              <a:rPr lang="pl-PL" sz="1800" b="1" smtClean="0"/>
              <a:t>1.</a:t>
            </a:r>
            <a:r>
              <a:rPr lang="pl-PL" b="1" smtClean="0"/>
              <a:t> </a:t>
            </a:r>
            <a:r>
              <a:rPr lang="pl-PL" sz="1800" smtClean="0"/>
              <a:t>Rozpowszechnianie wyjazdów oraz zachęcanie szerszego grona osób do pełnienia funkcji wolontariusza w Ośrodku Rewalidacyjno-Wychowawczym „Uśmiech Dziecka” w Szklanej.</a:t>
            </a:r>
          </a:p>
          <a:p>
            <a:pPr>
              <a:buFont typeface="Wingdings 2" pitchFamily="18" charset="2"/>
              <a:buNone/>
            </a:pPr>
            <a:r>
              <a:rPr lang="pl-PL" sz="1800" b="1" smtClean="0"/>
              <a:t>2.  </a:t>
            </a:r>
            <a:r>
              <a:rPr lang="pl-PL" sz="1800" smtClean="0"/>
              <a:t>Kontynuacja „zbierania nakrętek”, a także realizowanie tego pomysłu w środowisku poza szkolnym.</a:t>
            </a:r>
          </a:p>
          <a:p>
            <a:pPr>
              <a:buFont typeface="Wingdings 2" pitchFamily="18" charset="2"/>
              <a:buNone/>
            </a:pPr>
            <a:r>
              <a:rPr lang="pl-PL" sz="1800" b="1" smtClean="0"/>
              <a:t>3.  </a:t>
            </a:r>
            <a:r>
              <a:rPr lang="pl-PL" sz="1800" smtClean="0"/>
              <a:t>Zachęcanie społeczeństwa do brania udziału w zbiórkach żywności oraz innych artykułów codziennego użytku, które są organizowane w miejscach publicznych np. w sklepach.</a:t>
            </a:r>
          </a:p>
          <a:p>
            <a:pPr>
              <a:buFont typeface="Wingdings 2" pitchFamily="18" charset="2"/>
              <a:buNone/>
            </a:pPr>
            <a:r>
              <a:rPr lang="pl-PL" sz="1800" b="1" smtClean="0"/>
              <a:t>4.  </a:t>
            </a:r>
            <a:r>
              <a:rPr lang="pl-PL" sz="1800" smtClean="0"/>
              <a:t>Promowanie e-wolontariatu jako nowoczesnej formy pomocy.</a:t>
            </a:r>
          </a:p>
          <a:p>
            <a:pPr>
              <a:buFont typeface="Wingdings 2" pitchFamily="18" charset="2"/>
              <a:buNone/>
            </a:pPr>
            <a:r>
              <a:rPr lang="pl-PL" sz="1800" b="1" smtClean="0"/>
              <a:t>5.  </a:t>
            </a:r>
            <a:r>
              <a:rPr lang="pl-PL" sz="1800" smtClean="0"/>
              <a:t>Tegoroczny program zakłada nie tylko aktywności związane z wolontariatem. Inne działania mające na celu zachęcenie do zaangażowania w życie społeczne są także mile widziane. Jednym z nich jest utworzenie kół zainteresowań m.in. tanecznego,  czy też artystycznego w miejscach publicznych, które są przeznaczone do tego rodzaju imprez społecznych , aczkolwiek nie są w pełni wykorzystywane (np. remiza).</a:t>
            </a:r>
          </a:p>
        </p:txBody>
      </p:sp>
    </p:spTree>
  </p:cSld>
  <p:clrMapOvr>
    <a:masterClrMapping/>
  </p:clrMapOvr>
  <p:transition>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fontAlgn="auto">
              <a:spcAft>
                <a:spcPts val="0"/>
              </a:spcAft>
              <a:defRPr/>
            </a:pPr>
            <a:r>
              <a:rPr lang="pl-PL" sz="2700" dirty="0" smtClean="0"/>
              <a:t>1. Bal karnawałowy w Fundacji „Uśmiech Dziecka”</a:t>
            </a:r>
            <a:r>
              <a:rPr lang="pl-PL" dirty="0" smtClean="0"/>
              <a:t/>
            </a:r>
            <a:br>
              <a:rPr lang="pl-PL" dirty="0" smtClean="0"/>
            </a:br>
            <a:endParaRPr lang="pl-PL" dirty="0"/>
          </a:p>
        </p:txBody>
      </p:sp>
      <p:pic>
        <p:nvPicPr>
          <p:cNvPr id="1026" name="Picture 2" descr="C:\Users\dom\Pictures\Desktop\Zdjęcia-Wolontariat\P1050323.JPG"/>
          <p:cNvPicPr>
            <a:picLocks noGrp="1" noChangeAspect="1" noChangeArrowheads="1"/>
          </p:cNvPicPr>
          <p:nvPr>
            <p:ph sz="quarter" idx="1"/>
          </p:nvPr>
        </p:nvPicPr>
        <p:blipFill>
          <a:blip r:embed="rId3" cstate="print"/>
          <a:srcRect/>
          <a:stretch>
            <a:fillRect/>
          </a:stretch>
        </p:blipFill>
        <p:spPr>
          <a:xfrm>
            <a:off x="1331640" y="1124744"/>
            <a:ext cx="6498167" cy="4873625"/>
          </a:xfrm>
          <a:effectLst>
            <a:softEdge rad="112500"/>
          </a:effectLst>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ytuł 1"/>
          <p:cNvSpPr>
            <a:spLocks noGrp="1"/>
          </p:cNvSpPr>
          <p:nvPr>
            <p:ph type="title"/>
          </p:nvPr>
        </p:nvSpPr>
        <p:spPr/>
        <p:txBody>
          <a:bodyPr/>
          <a:lstStyle/>
          <a:p>
            <a:pPr algn="ctr"/>
            <a:r>
              <a:rPr lang="pl-PL" sz="3200" smtClean="0"/>
              <a:t>Bal karnawałowy</a:t>
            </a:r>
            <a:br>
              <a:rPr lang="pl-PL" sz="3200" smtClean="0"/>
            </a:br>
            <a:endParaRPr lang="pl-PL" sz="3200" smtClean="0"/>
          </a:p>
        </p:txBody>
      </p:sp>
      <p:pic>
        <p:nvPicPr>
          <p:cNvPr id="4" name="Picture 2" descr="C:\Users\dom\Pictures\Desktop\Zdjęcia-Wolontariat\P1050341.JPG"/>
          <p:cNvPicPr>
            <a:picLocks noGrp="1" noChangeAspect="1" noChangeArrowheads="1"/>
          </p:cNvPicPr>
          <p:nvPr>
            <p:ph sz="quarter" idx="1"/>
          </p:nvPr>
        </p:nvPicPr>
        <p:blipFill>
          <a:blip r:embed="rId3" cstate="print"/>
          <a:srcRect/>
          <a:stretch>
            <a:fillRect/>
          </a:stretch>
        </p:blipFill>
        <p:spPr>
          <a:xfrm>
            <a:off x="1754549" y="1447800"/>
            <a:ext cx="6092101" cy="4572000"/>
          </a:xfrm>
          <a:effectLst>
            <a:softEdge rad="112500"/>
          </a:effectLst>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u="sng" dirty="0" smtClean="0"/>
              <a:t>Zacznijmy od podstaw:</a:t>
            </a:r>
            <a:r>
              <a:rPr lang="pl-PL" dirty="0" smtClean="0"/>
              <a:t/>
            </a:r>
            <a:br>
              <a:rPr lang="pl-PL" dirty="0" smtClean="0"/>
            </a:br>
            <a:endParaRPr lang="pl-PL" dirty="0"/>
          </a:p>
        </p:txBody>
      </p:sp>
      <p:sp>
        <p:nvSpPr>
          <p:cNvPr id="16386" name="Symbol zastępczy zawartości 2"/>
          <p:cNvSpPr>
            <a:spLocks noGrp="1"/>
          </p:cNvSpPr>
          <p:nvPr>
            <p:ph sz="quarter" idx="1"/>
          </p:nvPr>
        </p:nvSpPr>
        <p:spPr/>
        <p:txBody>
          <a:bodyPr/>
          <a:lstStyle/>
          <a:p>
            <a:pPr>
              <a:buFont typeface="Wingdings 2" pitchFamily="18" charset="2"/>
              <a:buNone/>
            </a:pPr>
            <a:r>
              <a:rPr lang="pl-PL" b="1" smtClean="0"/>
              <a:t>Co to jest wolontariat?</a:t>
            </a:r>
          </a:p>
          <a:p>
            <a:pPr>
              <a:buFont typeface="Wingdings 2" pitchFamily="18" charset="2"/>
              <a:buNone/>
            </a:pPr>
            <a:endParaRPr lang="pl-PL" b="1" smtClean="0"/>
          </a:p>
          <a:p>
            <a:pPr>
              <a:buFont typeface="Wingdings 2" pitchFamily="18" charset="2"/>
              <a:buNone/>
            </a:pPr>
            <a:r>
              <a:rPr lang="pl-PL" sz="1800" b="1" smtClean="0"/>
              <a:t>-</a:t>
            </a:r>
            <a:r>
              <a:rPr lang="pl-PL" sz="3200" b="1" smtClean="0"/>
              <a:t>Wolontariat</a:t>
            </a:r>
            <a:r>
              <a:rPr lang="pl-PL" sz="2800" b="1" smtClean="0"/>
              <a:t> </a:t>
            </a:r>
            <a:r>
              <a:rPr lang="pl-PL" sz="2800" smtClean="0"/>
              <a:t>jest bezpłatną formą świadczenia usług oraz wsparcia firmom, instytucjom oraz osobom indywidualnym. Praca nie przynosząca żadnych dóbr materialnych,  jest wykonywana na rzecz społeczeństwa poza relacjami koleżeńskimi, rodzinnymi a także przyjacielskimi.</a:t>
            </a:r>
            <a:endParaRPr lang="pl-PL" smtClean="0"/>
          </a:p>
          <a:p>
            <a:pPr>
              <a:buFont typeface="Courier New" pitchFamily="49" charset="0"/>
              <a:buChar char="o"/>
            </a:pPr>
            <a:endParaRPr lang="pl-PL" smtClean="0"/>
          </a:p>
        </p:txBody>
      </p:sp>
      <p:pic>
        <p:nvPicPr>
          <p:cNvPr id="5122" name="Picture 2" descr="C:\Users\dom\AppData\Local\Microsoft\Windows\Temporary Internet Files\Content.IE5\XG1KYLSR\MC900434387[1].wmf"/>
          <p:cNvPicPr>
            <a:picLocks noChangeAspect="1" noChangeArrowheads="1"/>
          </p:cNvPicPr>
          <p:nvPr/>
        </p:nvPicPr>
        <p:blipFill>
          <a:blip r:embed="rId3" cstate="print"/>
          <a:srcRect/>
          <a:stretch>
            <a:fillRect/>
          </a:stretch>
        </p:blipFill>
        <p:spPr bwMode="auto">
          <a:xfrm>
            <a:off x="6588224" y="260648"/>
            <a:ext cx="1841500" cy="175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ytuł 1"/>
          <p:cNvSpPr>
            <a:spLocks noGrp="1"/>
          </p:cNvSpPr>
          <p:nvPr>
            <p:ph type="title"/>
          </p:nvPr>
        </p:nvSpPr>
        <p:spPr/>
        <p:txBody>
          <a:bodyPr/>
          <a:lstStyle/>
          <a:p>
            <a:pPr algn="ctr"/>
            <a:r>
              <a:rPr lang="pl-PL" sz="3200" smtClean="0"/>
              <a:t>Bal karnawałowy</a:t>
            </a:r>
            <a:br>
              <a:rPr lang="pl-PL" sz="3200" smtClean="0"/>
            </a:br>
            <a:endParaRPr lang="pl-PL" sz="3200" smtClean="0"/>
          </a:p>
        </p:txBody>
      </p:sp>
      <p:pic>
        <p:nvPicPr>
          <p:cNvPr id="4" name="Picture 3" descr="C:\Users\dom\Pictures\Desktop\Zdjęcia-Wolontariat\P1050345.JPG"/>
          <p:cNvPicPr>
            <a:picLocks noGrp="1" noChangeAspect="1" noChangeArrowheads="1"/>
          </p:cNvPicPr>
          <p:nvPr>
            <p:ph sz="quarter" idx="1"/>
          </p:nvPr>
        </p:nvPicPr>
        <p:blipFill>
          <a:blip r:embed="rId3" cstate="print"/>
          <a:srcRect/>
          <a:stretch>
            <a:fillRect/>
          </a:stretch>
        </p:blipFill>
        <p:spPr>
          <a:xfrm>
            <a:off x="2339752" y="980728"/>
            <a:ext cx="4896544" cy="5237723"/>
          </a:xfrm>
          <a:effectLst>
            <a:softEdge rad="112500"/>
          </a:effectLst>
        </p:spPr>
      </p:pic>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ytuł 1"/>
          <p:cNvSpPr>
            <a:spLocks noGrp="1"/>
          </p:cNvSpPr>
          <p:nvPr>
            <p:ph type="title"/>
          </p:nvPr>
        </p:nvSpPr>
        <p:spPr/>
        <p:txBody>
          <a:bodyPr/>
          <a:lstStyle/>
          <a:p>
            <a:pPr algn="ctr"/>
            <a:r>
              <a:rPr lang="pl-PL" sz="3200" smtClean="0"/>
              <a:t>Bal karnawałowy</a:t>
            </a:r>
            <a:br>
              <a:rPr lang="pl-PL" sz="3200" smtClean="0"/>
            </a:br>
            <a:endParaRPr lang="pl-PL" sz="3200" smtClean="0"/>
          </a:p>
        </p:txBody>
      </p:sp>
      <p:pic>
        <p:nvPicPr>
          <p:cNvPr id="4" name="Picture 2" descr="C:\Users\dom\Pictures\Desktop\Zdjęcia-Wolontariat\P1050350.JPG"/>
          <p:cNvPicPr>
            <a:picLocks noGrp="1" noChangeAspect="1" noChangeArrowheads="1"/>
          </p:cNvPicPr>
          <p:nvPr>
            <p:ph sz="quarter" idx="1"/>
          </p:nvPr>
        </p:nvPicPr>
        <p:blipFill>
          <a:blip r:embed="rId3" cstate="print"/>
          <a:srcRect/>
          <a:stretch>
            <a:fillRect/>
          </a:stretch>
        </p:blipFill>
        <p:spPr>
          <a:xfrm>
            <a:off x="1187624" y="1052736"/>
            <a:ext cx="7056784" cy="5244368"/>
          </a:xfrm>
          <a:effectLst>
            <a:softEdge rad="112500"/>
          </a:effectLst>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ytuł 1"/>
          <p:cNvSpPr>
            <a:spLocks noGrp="1"/>
          </p:cNvSpPr>
          <p:nvPr>
            <p:ph type="title"/>
          </p:nvPr>
        </p:nvSpPr>
        <p:spPr/>
        <p:txBody>
          <a:bodyPr/>
          <a:lstStyle/>
          <a:p>
            <a:pPr algn="ctr"/>
            <a:r>
              <a:rPr lang="pl-PL" sz="3200" smtClean="0"/>
              <a:t>Bal karnawałowy</a:t>
            </a:r>
            <a:br>
              <a:rPr lang="pl-PL" sz="3200" smtClean="0"/>
            </a:br>
            <a:endParaRPr lang="pl-PL" sz="3200" smtClean="0"/>
          </a:p>
        </p:txBody>
      </p:sp>
      <p:pic>
        <p:nvPicPr>
          <p:cNvPr id="4" name="Picture 2" descr="C:\Users\dom\Pictures\Desktop\Zdjęcia-Wolontariat\P1050362.JPG"/>
          <p:cNvPicPr>
            <a:picLocks noGrp="1" noChangeAspect="1" noChangeArrowheads="1"/>
          </p:cNvPicPr>
          <p:nvPr>
            <p:ph sz="quarter" idx="1"/>
          </p:nvPr>
        </p:nvPicPr>
        <p:blipFill>
          <a:blip r:embed="rId3" cstate="print"/>
          <a:srcRect/>
          <a:stretch>
            <a:fillRect/>
          </a:stretch>
        </p:blipFill>
        <p:spPr>
          <a:xfrm>
            <a:off x="1187624" y="908720"/>
            <a:ext cx="7098263" cy="5327104"/>
          </a:xfrm>
          <a:effectLst>
            <a:softEdge rad="112500"/>
          </a:effectLst>
        </p:spPr>
      </p:pic>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ytuł 1"/>
          <p:cNvSpPr>
            <a:spLocks noGrp="1"/>
          </p:cNvSpPr>
          <p:nvPr>
            <p:ph type="title"/>
          </p:nvPr>
        </p:nvSpPr>
        <p:spPr/>
        <p:txBody>
          <a:bodyPr/>
          <a:lstStyle/>
          <a:p>
            <a:pPr algn="ctr"/>
            <a:r>
              <a:rPr lang="pl-PL" sz="3200" smtClean="0"/>
              <a:t>Występ chóru „Pół żartem pół serio”</a:t>
            </a:r>
            <a:br>
              <a:rPr lang="pl-PL" sz="3200" smtClean="0"/>
            </a:br>
            <a:endParaRPr lang="pl-PL" sz="3200" smtClean="0"/>
          </a:p>
        </p:txBody>
      </p:sp>
      <p:pic>
        <p:nvPicPr>
          <p:cNvPr id="4" name="Picture 2" descr="C:\Users\dom\Pictures\Desktop\Zdjęcia-Wolontariat\Szklana2.JPG"/>
          <p:cNvPicPr>
            <a:picLocks noGrp="1" noChangeAspect="1" noChangeArrowheads="1"/>
          </p:cNvPicPr>
          <p:nvPr>
            <p:ph sz="quarter" idx="1"/>
          </p:nvPr>
        </p:nvPicPr>
        <p:blipFill>
          <a:blip r:embed="rId3" cstate="print"/>
          <a:srcRect/>
          <a:stretch>
            <a:fillRect/>
          </a:stretch>
        </p:blipFill>
        <p:spPr>
          <a:xfrm>
            <a:off x="1164494" y="980728"/>
            <a:ext cx="7079914" cy="5328592"/>
          </a:xfrm>
          <a:effectLst>
            <a:softEdge rad="112500"/>
          </a:effectLst>
        </p:spPr>
      </p:pic>
    </p:spTree>
  </p:cSld>
  <p:clrMapOvr>
    <a:masterClrMapping/>
  </p:clrMapOvr>
  <p:transition>
    <p:cover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fontAlgn="auto">
              <a:spcAft>
                <a:spcPts val="0"/>
              </a:spcAft>
              <a:defRPr/>
            </a:pPr>
            <a:r>
              <a:rPr lang="pl-PL" dirty="0" smtClean="0"/>
              <a:t>2. </a:t>
            </a:r>
            <a:r>
              <a:rPr lang="pl-PL" sz="3600" dirty="0" smtClean="0"/>
              <a:t>Kontynuacja zbierania nakrętek w środowisku poza szkolnym</a:t>
            </a:r>
            <a:endParaRPr lang="pl-PL" sz="3600" dirty="0"/>
          </a:p>
        </p:txBody>
      </p:sp>
      <p:pic>
        <p:nvPicPr>
          <p:cNvPr id="1029" name="Picture 5" descr="C:\Users\dom\Pictures\2011-03-27 ogłoszenie na sklepie\ogłoszenie na sklepie 004.JPG"/>
          <p:cNvPicPr>
            <a:picLocks noGrp="1" noChangeAspect="1" noChangeArrowheads="1"/>
          </p:cNvPicPr>
          <p:nvPr>
            <p:ph sz="quarter" idx="1"/>
          </p:nvPr>
        </p:nvPicPr>
        <p:blipFill>
          <a:blip r:embed="rId3" cstate="print"/>
          <a:srcRect/>
          <a:stretch>
            <a:fillRect/>
          </a:stretch>
        </p:blipFill>
        <p:spPr>
          <a:xfrm>
            <a:off x="539552" y="2060848"/>
            <a:ext cx="4176464" cy="441649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1027" name="Picture 3" descr="C:\Users\dom\Pictures\2011-03-27 ogłoszenie na sklepie\ogłoszenie na sklepie 001.JPG"/>
          <p:cNvPicPr>
            <a:picLocks noChangeAspect="1" noChangeArrowheads="1"/>
          </p:cNvPicPr>
          <p:nvPr/>
        </p:nvPicPr>
        <p:blipFill>
          <a:blip r:embed="rId4" cstate="print"/>
          <a:srcRect/>
          <a:stretch>
            <a:fillRect/>
          </a:stretch>
        </p:blipFill>
        <p:spPr bwMode="auto">
          <a:xfrm>
            <a:off x="4211960" y="1700808"/>
            <a:ext cx="4176464" cy="4992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om\Pictures\2011-03-25 wywiad-wolontariat, ELWOZ\wywiad-wolontariat, ELWOZ 001.JPG"/>
          <p:cNvPicPr>
            <a:picLocks noChangeAspect="1" noChangeArrowheads="1"/>
          </p:cNvPicPr>
          <p:nvPr/>
        </p:nvPicPr>
        <p:blipFill>
          <a:blip r:embed="rId3"/>
          <a:srcRect/>
          <a:stretch>
            <a:fillRect/>
          </a:stretch>
        </p:blipFill>
        <p:spPr bwMode="auto">
          <a:xfrm>
            <a:off x="395288" y="1125538"/>
            <a:ext cx="3097212" cy="3683000"/>
          </a:xfrm>
          <a:prstGeom prst="rect">
            <a:avLst/>
          </a:prstGeom>
          <a:ln>
            <a:noFill/>
          </a:ln>
          <a:effectLst>
            <a:outerShdw blurRad="292100" dist="139700" dir="2700000" algn="tl" rotWithShape="0">
              <a:srgbClr val="333333">
                <a:alpha val="65000"/>
              </a:srgbClr>
            </a:outerShdw>
          </a:effectLst>
        </p:spPr>
      </p:pic>
      <p:sp>
        <p:nvSpPr>
          <p:cNvPr id="2" name="Tytuł 1"/>
          <p:cNvSpPr>
            <a:spLocks noGrp="1"/>
          </p:cNvSpPr>
          <p:nvPr>
            <p:ph type="title"/>
          </p:nvPr>
        </p:nvSpPr>
        <p:spPr/>
        <p:txBody>
          <a:bodyPr>
            <a:normAutofit fontScale="90000"/>
          </a:bodyPr>
          <a:lstStyle/>
          <a:p>
            <a:pPr algn="ctr" fontAlgn="auto">
              <a:spcAft>
                <a:spcPts val="0"/>
              </a:spcAft>
              <a:defRPr/>
            </a:pPr>
            <a:r>
              <a:rPr lang="pl-PL" dirty="0" smtClean="0"/>
              <a:t/>
            </a:r>
            <a:br>
              <a:rPr lang="pl-PL" dirty="0" smtClean="0"/>
            </a:br>
            <a:r>
              <a:rPr lang="pl-PL" dirty="0" smtClean="0"/>
              <a:t>3. Organizacje charytatywne w naszej szkole. </a:t>
            </a:r>
            <a:endParaRPr lang="pl-PL" dirty="0"/>
          </a:p>
        </p:txBody>
      </p:sp>
      <p:pic>
        <p:nvPicPr>
          <p:cNvPr id="7170" name="Picture 2" descr="C:\Users\dom\Pictures\2011-03-25 wywiad-wolontariat, ELWOZ\wywiad-wolontariat, ELWOZ 001.JPG"/>
          <p:cNvPicPr>
            <a:picLocks noGrp="1" noChangeAspect="1" noChangeArrowheads="1"/>
          </p:cNvPicPr>
          <p:nvPr>
            <p:ph sz="quarter" idx="1"/>
          </p:nvPr>
        </p:nvPicPr>
        <p:blipFill>
          <a:blip r:embed="rId4" cstate="print"/>
          <a:srcRect/>
          <a:stretch>
            <a:fillRect/>
          </a:stretch>
        </p:blipFill>
        <p:spPr>
          <a:xfrm>
            <a:off x="2339752" y="1340768"/>
            <a:ext cx="4032448" cy="4797579"/>
          </a:xfrm>
          <a:effectLst>
            <a:softEdge rad="112500"/>
          </a:effectLst>
        </p:spPr>
      </p:pic>
      <p:pic>
        <p:nvPicPr>
          <p:cNvPr id="5" name="Picture 2" descr="C:\Users\dom\Pictures\2011-03-25 wywiad-wolontariat, ELWOZ\wywiad-wolontariat, ELWOZ 001.JPG"/>
          <p:cNvPicPr>
            <a:picLocks noChangeAspect="1" noChangeArrowheads="1"/>
          </p:cNvPicPr>
          <p:nvPr/>
        </p:nvPicPr>
        <p:blipFill>
          <a:blip r:embed="rId3"/>
          <a:srcRect/>
          <a:stretch>
            <a:fillRect/>
          </a:stretch>
        </p:blipFill>
        <p:spPr bwMode="auto">
          <a:xfrm>
            <a:off x="5795963" y="2781300"/>
            <a:ext cx="3097212" cy="3683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00113" y="260350"/>
            <a:ext cx="7772400" cy="1143000"/>
          </a:xfrm>
        </p:spPr>
        <p:txBody>
          <a:bodyPr>
            <a:normAutofit fontScale="90000"/>
          </a:bodyPr>
          <a:lstStyle/>
          <a:p>
            <a:pPr algn="ctr" fontAlgn="auto">
              <a:spcAft>
                <a:spcPts val="0"/>
              </a:spcAft>
              <a:defRPr/>
            </a:pPr>
            <a:r>
              <a:rPr lang="pl-PL" sz="3600" dirty="0" smtClean="0"/>
              <a:t>„Góra grosza”</a:t>
            </a:r>
            <a:r>
              <a:rPr lang="pl-PL" dirty="0" smtClean="0"/>
              <a:t/>
            </a:r>
            <a:br>
              <a:rPr lang="pl-PL" dirty="0" smtClean="0"/>
            </a:br>
            <a:endParaRPr lang="pl-PL" dirty="0"/>
          </a:p>
        </p:txBody>
      </p:sp>
      <p:pic>
        <p:nvPicPr>
          <p:cNvPr id="3077" name="Picture 5" descr="C:\Users\dom\Pictures\2011-03-25 wywiad-wolontariat, ELWOZ\wywiad-wolontariat, ELWOZ 011.JPG"/>
          <p:cNvPicPr>
            <a:picLocks noGrp="1" noChangeAspect="1" noChangeArrowheads="1"/>
          </p:cNvPicPr>
          <p:nvPr>
            <p:ph sz="quarter" idx="1"/>
          </p:nvPr>
        </p:nvPicPr>
        <p:blipFill>
          <a:blip r:embed="rId3" cstate="print"/>
          <a:srcRect/>
          <a:stretch>
            <a:fillRect/>
          </a:stretch>
        </p:blipFill>
        <p:spPr>
          <a:xfrm>
            <a:off x="1475656" y="1142238"/>
            <a:ext cx="6552728" cy="4914546"/>
          </a:xfrm>
          <a:effectLst>
            <a:softEdge rad="112500"/>
          </a:effec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dirty="0" smtClean="0"/>
              <a:t>4.E-Wolontariat</a:t>
            </a:r>
            <a:br>
              <a:rPr lang="pl-PL" dirty="0" smtClean="0"/>
            </a:br>
            <a:endParaRPr lang="pl-PL" dirty="0"/>
          </a:p>
        </p:txBody>
      </p:sp>
      <p:sp>
        <p:nvSpPr>
          <p:cNvPr id="3" name="Symbol zastępczy zawartości 2"/>
          <p:cNvSpPr>
            <a:spLocks noGrp="1"/>
          </p:cNvSpPr>
          <p:nvPr>
            <p:ph sz="quarter" idx="1"/>
          </p:nvPr>
        </p:nvSpPr>
        <p:spPr>
          <a:xfrm>
            <a:off x="457200" y="981075"/>
            <a:ext cx="6418263" cy="5492750"/>
          </a:xfrm>
        </p:spPr>
        <p:txBody>
          <a:bodyPr>
            <a:normAutofit fontScale="85000" lnSpcReduction="20000"/>
          </a:bodyPr>
          <a:lstStyle/>
          <a:p>
            <a:pPr marL="274320" indent="-274320" fontAlgn="auto">
              <a:spcBef>
                <a:spcPts val="580"/>
              </a:spcBef>
              <a:spcAft>
                <a:spcPts val="0"/>
              </a:spcAft>
              <a:buFont typeface="Wingdings 2"/>
              <a:buNone/>
              <a:defRPr/>
            </a:pPr>
            <a:endParaRPr lang="pl-PL" sz="3200" dirty="0" smtClean="0"/>
          </a:p>
          <a:p>
            <a:pPr marL="274320" indent="-274320" fontAlgn="auto">
              <a:spcBef>
                <a:spcPts val="580"/>
              </a:spcBef>
              <a:spcAft>
                <a:spcPts val="0"/>
              </a:spcAft>
              <a:buFont typeface="Wingdings 2"/>
              <a:buNone/>
              <a:defRPr/>
            </a:pPr>
            <a:r>
              <a:rPr lang="pl-PL" sz="3200" dirty="0" smtClean="0"/>
              <a:t>    Nie ma jeszcze własnej definicji, ale można śmiało powiedzieć, że to jest wolontariat na szeroka skalę. Tradycyjny wolontariat to działanie w ramach organizacji pozarządowej, wolontariuszem można zostać współpracując z taką organizacją. Natomiast e-wolonatriat rozszerza tę definicję, obejmuje również inicjatywy podejmowane przez grupy nieformalne, firmy, instytucje publiczne, a nawet jednostki indywidualne za pośrednictwem Internetu.  Idea pozostaje niezmienna – pomoc innym.</a:t>
            </a:r>
            <a:br>
              <a:rPr lang="pl-PL" sz="3200" dirty="0" smtClean="0"/>
            </a:br>
            <a:r>
              <a:rPr lang="pl-PL" sz="3200" dirty="0" smtClean="0"/>
              <a:t/>
            </a:r>
            <a:br>
              <a:rPr lang="pl-PL" sz="3200" dirty="0" smtClean="0"/>
            </a:br>
            <a:endParaRPr lang="pl-PL" sz="3200" dirty="0"/>
          </a:p>
        </p:txBody>
      </p:sp>
      <p:sp>
        <p:nvSpPr>
          <p:cNvPr id="67587" name="Prostokąt 3"/>
          <p:cNvSpPr>
            <a:spLocks noChangeArrowheads="1"/>
          </p:cNvSpPr>
          <p:nvPr/>
        </p:nvSpPr>
        <p:spPr bwMode="auto">
          <a:xfrm>
            <a:off x="900113" y="1412875"/>
            <a:ext cx="6840537" cy="769938"/>
          </a:xfrm>
          <a:prstGeom prst="rect">
            <a:avLst/>
          </a:prstGeom>
          <a:noFill/>
          <a:ln w="9525">
            <a:noFill/>
            <a:miter lim="800000"/>
            <a:headEnd/>
            <a:tailEnd/>
          </a:ln>
        </p:spPr>
        <p:txBody>
          <a:bodyPr>
            <a:spAutoFit/>
          </a:bodyPr>
          <a:lstStyle/>
          <a:p>
            <a:endParaRPr lang="pl-PL" sz="2800">
              <a:latin typeface="Perpetua" pitchFamily="18" charset="0"/>
            </a:endParaRPr>
          </a:p>
          <a:p>
            <a:endParaRPr lang="pl-PL" sz="1600">
              <a:latin typeface="Perpetua" pitchFamily="18" charset="0"/>
            </a:endParaRPr>
          </a:p>
        </p:txBody>
      </p:sp>
      <p:pic>
        <p:nvPicPr>
          <p:cNvPr id="4098" name="Picture 2" descr="C:\Program Files\Microsoft Office\MEDIA\CAGCAT10\j0195384.wmf"/>
          <p:cNvPicPr>
            <a:picLocks noChangeAspect="1" noChangeArrowheads="1"/>
          </p:cNvPicPr>
          <p:nvPr/>
        </p:nvPicPr>
        <p:blipFill>
          <a:blip r:embed="rId3" cstate="print"/>
          <a:srcRect/>
          <a:stretch>
            <a:fillRect/>
          </a:stretch>
        </p:blipFill>
        <p:spPr bwMode="auto">
          <a:xfrm>
            <a:off x="6444208" y="548680"/>
            <a:ext cx="2304256" cy="2664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ytuł 1"/>
          <p:cNvSpPr>
            <a:spLocks noGrp="1"/>
          </p:cNvSpPr>
          <p:nvPr>
            <p:ph type="title"/>
          </p:nvPr>
        </p:nvSpPr>
        <p:spPr/>
        <p:txBody>
          <a:bodyPr/>
          <a:lstStyle/>
          <a:p>
            <a:pPr algn="ctr"/>
            <a:r>
              <a:rPr lang="pl-PL" sz="3200" smtClean="0"/>
              <a:t>5. Sprzątanie świata</a:t>
            </a:r>
            <a:br>
              <a:rPr lang="pl-PL" sz="3200" smtClean="0"/>
            </a:br>
            <a:endParaRPr lang="pl-PL" sz="3200" smtClean="0"/>
          </a:p>
        </p:txBody>
      </p:sp>
      <p:sp>
        <p:nvSpPr>
          <p:cNvPr id="69634" name="Symbol zastępczy zawartości 2"/>
          <p:cNvSpPr>
            <a:spLocks noGrp="1"/>
          </p:cNvSpPr>
          <p:nvPr>
            <p:ph sz="quarter" idx="1"/>
          </p:nvPr>
        </p:nvSpPr>
        <p:spPr/>
        <p:txBody>
          <a:bodyPr/>
          <a:lstStyle/>
          <a:p>
            <a:endParaRPr lang="pl-PL" smtClean="0"/>
          </a:p>
        </p:txBody>
      </p:sp>
    </p:spTree>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fontAlgn="auto">
              <a:spcAft>
                <a:spcPts val="0"/>
              </a:spcAft>
              <a:defRPr/>
            </a:pPr>
            <a:r>
              <a:rPr lang="pl-PL" b="1" u="sng" dirty="0" smtClean="0"/>
              <a:t>Wywiad Z Księdzem Tadeuszem Kurachem</a:t>
            </a:r>
            <a:endParaRPr lang="pl-PL" b="1" u="sng" dirty="0"/>
          </a:p>
        </p:txBody>
      </p:sp>
      <p:sp>
        <p:nvSpPr>
          <p:cNvPr id="3" name="Symbol zastępczy zawartości 2"/>
          <p:cNvSpPr>
            <a:spLocks noGrp="1"/>
          </p:cNvSpPr>
          <p:nvPr>
            <p:ph sz="quarter" idx="1"/>
          </p:nvPr>
        </p:nvSpPr>
        <p:spPr/>
        <p:txBody>
          <a:bodyPr>
            <a:normAutofit fontScale="25000" lnSpcReduction="20000"/>
          </a:bodyPr>
          <a:lstStyle/>
          <a:p>
            <a:pPr marL="274320" indent="-274320" fontAlgn="auto">
              <a:spcBef>
                <a:spcPts val="580"/>
              </a:spcBef>
              <a:spcAft>
                <a:spcPts val="0"/>
              </a:spcAft>
              <a:buFont typeface="Wingdings 2"/>
              <a:buChar char=""/>
              <a:defRPr/>
            </a:pPr>
            <a:r>
              <a:rPr lang="pl-PL" sz="8000" dirty="0" smtClean="0">
                <a:solidFill>
                  <a:schemeClr val="tx2">
                    <a:lumMod val="60000"/>
                    <a:lumOff val="40000"/>
                  </a:schemeClr>
                </a:solidFill>
              </a:rPr>
              <a:t>- Pomimo, iż coroczna Wielka Orkiestra Świątecznej pomocy zbiera ogromne sumy pieniężne, według badań przeprowadzonych kilka lat temu, Polacy nie są otwarci oraz niesystematycznie angażują się w różnego rodzaju akcje charytatywne, co powoduje, iż nasz naród był na przedostatnim miejscu wśród krajów Europy, jeżeli chodzi o pomoc innym. </a:t>
            </a:r>
            <a:r>
              <a:rPr lang="pl-PL" sz="8000" dirty="0" smtClean="0">
                <a:solidFill>
                  <a:srgbClr val="FF0000"/>
                </a:solidFill>
              </a:rPr>
              <a:t>Czy zdaniem księdza, sytuacja ta uległa zmianie, a może w dobie ogromnego tempa życia, ludzie nadal nie mają czasu angażować się w tego rodzaju akcje?</a:t>
            </a:r>
          </a:p>
          <a:p>
            <a:pPr marL="274320" indent="-274320" fontAlgn="auto">
              <a:spcBef>
                <a:spcPts val="580"/>
              </a:spcBef>
              <a:spcAft>
                <a:spcPts val="0"/>
              </a:spcAft>
              <a:buFont typeface="Wingdings 2"/>
              <a:buNone/>
              <a:defRPr/>
            </a:pPr>
            <a:r>
              <a:rPr lang="pl-PL" sz="8000" dirty="0" smtClean="0"/>
              <a:t> </a:t>
            </a:r>
          </a:p>
          <a:p>
            <a:pPr marL="274320" indent="-274320" fontAlgn="auto">
              <a:spcBef>
                <a:spcPts val="580"/>
              </a:spcBef>
              <a:spcAft>
                <a:spcPts val="0"/>
              </a:spcAft>
              <a:buFont typeface="Wingdings 2"/>
              <a:buChar char=""/>
              <a:defRPr/>
            </a:pPr>
            <a:r>
              <a:rPr lang="pl-PL" sz="8000" dirty="0" smtClean="0"/>
              <a:t>-Myślę, że pierwsza odpowiedź jest taka, iż myśmy byli sami biedni, nadal jesteśmy biedni. Gdy byłem w Gdyni, (lata 1980-1983) dostawaliśmy ogromne ilości pomocy: żywność, ubrania, była tego niesamowita ilość. Natomiast WOŚP jest jednorazowa, poparta reklamą telewizyjną, występami, itd. Należy jednak pamiętać, że Kościół działa przez cały rok. I pieniądze, zebrane przez Wielką Orkiestrę, to kilkadziesiąt milionów jest niczym w porównaniu z funduszami zebranymi przez organizacje świeckie. Każda, nawet mała parafia sama angażuje się w akcje charytatywne.  Pieniądze są przeznaczane dla osób potrzebujących pomocy, dotkniętych kataklizmami, dla misjonarzy. W przyszłym tygodniu będzie na rzecz Japonii, wszędzie tam, gdzie się coś dzieje. Nie wiem, skąd macie powyższą statystykę, że Polska znalazła się na przedostatnim miejscu, ale ludzie rzeczywiście pomagają, dlatego nie bardzo się z tym zgadzam.</a:t>
            </a:r>
          </a:p>
          <a:p>
            <a:pPr marL="274320" indent="-274320" fontAlgn="auto">
              <a:spcBef>
                <a:spcPts val="580"/>
              </a:spcBef>
              <a:spcAft>
                <a:spcPts val="0"/>
              </a:spcAft>
              <a:buFont typeface="Wingdings 2"/>
              <a:buChar char=""/>
              <a:defRPr/>
            </a:pPr>
            <a:endParaRPr lang="pl-PL"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zawartości 2"/>
          <p:cNvSpPr>
            <a:spLocks noGrp="1"/>
          </p:cNvSpPr>
          <p:nvPr>
            <p:ph sz="quarter" idx="1"/>
          </p:nvPr>
        </p:nvSpPr>
        <p:spPr>
          <a:xfrm>
            <a:off x="457200" y="547688"/>
            <a:ext cx="7786688" cy="5953125"/>
          </a:xfrm>
        </p:spPr>
        <p:txBody>
          <a:bodyPr/>
          <a:lstStyle/>
          <a:p>
            <a:pPr>
              <a:buFont typeface="Wingdings" pitchFamily="2" charset="2"/>
              <a:buChar char="Ø"/>
            </a:pPr>
            <a:r>
              <a:rPr lang="pl-PL" sz="3000" smtClean="0"/>
              <a:t>Praca bez wynagrodzenia pieniężnego owocuje możliwością podnoszenia swoich kwalifikacji oraz pracy z osobami dysonujących odpowiednim zakresem kompetencji. Siłą napędową wolontariatu jest motywacja osoby, która go wykonuje. </a:t>
            </a:r>
          </a:p>
          <a:p>
            <a:pPr>
              <a:buFont typeface="Wingdings" pitchFamily="2" charset="2"/>
              <a:buChar char="Ø"/>
            </a:pPr>
            <a:endParaRPr lang="pl-PL" sz="3000" smtClean="0"/>
          </a:p>
          <a:p>
            <a:pPr>
              <a:buFont typeface="Wingdings" pitchFamily="2" charset="2"/>
              <a:buChar char="Ø"/>
            </a:pPr>
            <a:r>
              <a:rPr lang="pl-PL" sz="3000" smtClean="0"/>
              <a:t>Aby praca była efektywna, musi być właściwe zarządzana. Typuje się taką motywacje wolontariuszy: jak chęć robienia czegoś pożytecznego, potrzebę kontaktu z osobami, a także rozwijanie swoich umiejętności interpersonalnych.</a:t>
            </a:r>
          </a:p>
          <a:p>
            <a:pPr>
              <a:buFont typeface="Wingdings 2" pitchFamily="18" charset="2"/>
              <a:buNone/>
            </a:pPr>
            <a:endParaRPr lang="pl-PL" smtClean="0"/>
          </a:p>
        </p:txBody>
      </p:sp>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333375"/>
            <a:ext cx="7467600" cy="6140450"/>
          </a:xfrm>
        </p:spPr>
        <p:txBody>
          <a:bodyPr>
            <a:normAutofit lnSpcReduction="10000"/>
          </a:bodyPr>
          <a:lstStyle/>
          <a:p>
            <a:pPr marL="274320" indent="-274320" fontAlgn="auto">
              <a:spcBef>
                <a:spcPts val="580"/>
              </a:spcBef>
              <a:spcAft>
                <a:spcPts val="0"/>
              </a:spcAft>
              <a:buFont typeface="Wingdings 2"/>
              <a:buChar char=""/>
              <a:defRPr/>
            </a:pPr>
            <a:r>
              <a:rPr lang="pl-PL" sz="2000" dirty="0" smtClean="0">
                <a:solidFill>
                  <a:schemeClr val="tx2">
                    <a:lumMod val="60000"/>
                    <a:lumOff val="40000"/>
                  </a:schemeClr>
                </a:solidFill>
              </a:rPr>
              <a:t>- Wraz z postępem techniki powstają nowe możliwości, także jeżeli chodzi o niesienie pomocy. </a:t>
            </a:r>
            <a:r>
              <a:rPr lang="pl-PL" sz="2000" dirty="0" smtClean="0">
                <a:solidFill>
                  <a:srgbClr val="FF0000"/>
                </a:solidFill>
              </a:rPr>
              <a:t>Czy słyszał ksiądz o e-wolontariacie? Jeżeli nie, to możemy przytoczyć, czym jest ta nowa forma pomocy.</a:t>
            </a:r>
          </a:p>
          <a:p>
            <a:pPr marL="274320" indent="-274320" fontAlgn="auto">
              <a:spcBef>
                <a:spcPts val="580"/>
              </a:spcBef>
              <a:spcAft>
                <a:spcPts val="0"/>
              </a:spcAft>
              <a:buFont typeface="Wingdings 2"/>
              <a:buNone/>
              <a:defRPr/>
            </a:pPr>
            <a:r>
              <a:rPr lang="pl-PL" sz="2000" dirty="0" smtClean="0">
                <a:solidFill>
                  <a:schemeClr val="tx2">
                    <a:lumMod val="60000"/>
                    <a:lumOff val="40000"/>
                  </a:schemeClr>
                </a:solidFill>
              </a:rPr>
              <a:t> </a:t>
            </a:r>
          </a:p>
          <a:p>
            <a:pPr marL="274320" indent="-274320" fontAlgn="auto">
              <a:spcBef>
                <a:spcPts val="580"/>
              </a:spcBef>
              <a:spcAft>
                <a:spcPts val="0"/>
              </a:spcAft>
              <a:buFont typeface="Wingdings 2"/>
              <a:buChar char=""/>
              <a:defRPr/>
            </a:pPr>
            <a:r>
              <a:rPr lang="pl-PL" sz="2000" dirty="0" smtClean="0"/>
              <a:t>- Nie, nie słyszałem o tym.</a:t>
            </a:r>
          </a:p>
          <a:p>
            <a:pPr marL="274320" indent="-274320" fontAlgn="auto">
              <a:spcBef>
                <a:spcPts val="580"/>
              </a:spcBef>
              <a:spcAft>
                <a:spcPts val="0"/>
              </a:spcAft>
              <a:buFont typeface="Wingdings 2"/>
              <a:buNone/>
              <a:defRPr/>
            </a:pPr>
            <a:r>
              <a:rPr lang="pl-PL" sz="2000" dirty="0" smtClean="0"/>
              <a:t> </a:t>
            </a:r>
          </a:p>
          <a:p>
            <a:pPr marL="274320" indent="-274320" fontAlgn="auto">
              <a:spcBef>
                <a:spcPts val="580"/>
              </a:spcBef>
              <a:spcAft>
                <a:spcPts val="0"/>
              </a:spcAft>
              <a:buFont typeface="Wingdings 2"/>
              <a:buChar char=""/>
              <a:defRPr/>
            </a:pPr>
            <a:r>
              <a:rPr lang="pl-PL" sz="2000" dirty="0" smtClean="0">
                <a:solidFill>
                  <a:schemeClr val="tx2">
                    <a:lumMod val="60000"/>
                    <a:lumOff val="40000"/>
                  </a:schemeClr>
                </a:solidFill>
              </a:rPr>
              <a:t>- Jeżeli nie, możemy przytoczyć, czym on jest. E-wolontariat to wolontariat, który nie polega na bezpośrednim kontakcie z osobami, którym udziela się pomocy, wsparcia, gdyż pośrednikiem między wolontariuszem a drugą osobą jest Internet. </a:t>
            </a:r>
          </a:p>
          <a:p>
            <a:pPr marL="274320" indent="-274320" fontAlgn="auto">
              <a:spcBef>
                <a:spcPts val="580"/>
              </a:spcBef>
              <a:spcAft>
                <a:spcPts val="0"/>
              </a:spcAft>
              <a:buFont typeface="Wingdings 2"/>
              <a:buNone/>
              <a:defRPr/>
            </a:pPr>
            <a:r>
              <a:rPr lang="pl-PL" sz="2000" dirty="0" smtClean="0"/>
              <a:t> </a:t>
            </a:r>
          </a:p>
          <a:p>
            <a:pPr marL="274320" indent="-274320" fontAlgn="auto">
              <a:spcBef>
                <a:spcPts val="580"/>
              </a:spcBef>
              <a:spcAft>
                <a:spcPts val="0"/>
              </a:spcAft>
              <a:buFont typeface="Wingdings 2"/>
              <a:buChar char=""/>
              <a:defRPr/>
            </a:pPr>
            <a:r>
              <a:rPr lang="pl-PL" sz="2000" dirty="0" smtClean="0"/>
              <a:t>- Pewnie jedną z form tego e-wolontariatu jest przekazywanie jednego procenta podatku.(…) Z tym, że sporo czytam i nie zawsze te pieniądze są przekazywane tam, gdzie powinny być. Dość często jest tak, że fundusze nie idą wprost na rzecz chorych, potrzebujących lecz na utrzymanie  biurokracji bądź tych, którzy organizują różnego rodzaju akcje charytatywne. Na przykład, są dostarczane ogromne ilości pieniędzy z Unii Europejskiej, ale sami ci potrzebujący dostają najmniej, ponieważ duże sumy są przeznaczane m.in. na szkolenia…</a:t>
            </a:r>
          </a:p>
          <a:p>
            <a:pPr marL="274320" indent="-274320" fontAlgn="auto">
              <a:spcBef>
                <a:spcPts val="580"/>
              </a:spcBef>
              <a:spcAft>
                <a:spcPts val="0"/>
              </a:spcAft>
              <a:buFont typeface="Wingdings 2"/>
              <a:buChar char=""/>
              <a:defRPr/>
            </a:pPr>
            <a:endParaRPr lang="pl-PL" dirty="0"/>
          </a:p>
        </p:txBody>
      </p:sp>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549275"/>
            <a:ext cx="7467600" cy="5924550"/>
          </a:xfrm>
        </p:spPr>
        <p:txBody>
          <a:bodyPr>
            <a:normAutofit fontScale="85000" lnSpcReduction="20000"/>
          </a:bodyPr>
          <a:lstStyle/>
          <a:p>
            <a:pPr marL="274320" indent="-274320" fontAlgn="auto">
              <a:spcBef>
                <a:spcPts val="580"/>
              </a:spcBef>
              <a:spcAft>
                <a:spcPts val="0"/>
              </a:spcAft>
              <a:buFont typeface="Wingdings 2"/>
              <a:buChar char=""/>
              <a:defRPr/>
            </a:pPr>
            <a:r>
              <a:rPr lang="pl-PL" sz="2300" dirty="0" smtClean="0">
                <a:solidFill>
                  <a:srgbClr val="FF0000"/>
                </a:solidFill>
              </a:rPr>
              <a:t>- A czy sądzi ksiądz, że e-wolontariat to dobry pomysł na pełnienie funkcji wolontariusza, w szczególności dla ludzi młodych?</a:t>
            </a:r>
          </a:p>
          <a:p>
            <a:pPr marL="274320" indent="-274320" fontAlgn="auto">
              <a:spcBef>
                <a:spcPts val="580"/>
              </a:spcBef>
              <a:spcAft>
                <a:spcPts val="0"/>
              </a:spcAft>
              <a:buFont typeface="Wingdings 2"/>
              <a:buNone/>
              <a:defRPr/>
            </a:pPr>
            <a:r>
              <a:rPr lang="pl-PL" sz="2300" dirty="0" smtClean="0"/>
              <a:t> </a:t>
            </a:r>
          </a:p>
          <a:p>
            <a:pPr marL="274320" indent="-274320" fontAlgn="auto">
              <a:spcBef>
                <a:spcPts val="580"/>
              </a:spcBef>
              <a:spcAft>
                <a:spcPts val="0"/>
              </a:spcAft>
              <a:buFont typeface="Wingdings 2"/>
              <a:buChar char=""/>
              <a:defRPr/>
            </a:pPr>
            <a:r>
              <a:rPr lang="pl-PL" sz="2300" dirty="0" smtClean="0"/>
              <a:t>- Tak. Przy okazji,  myślę, że młodzież bardzo się angażuje np.  zbieraniem pieniędzy do puszek, choćby na rzecz Wielkiej Orkiestry Świątecznej Pomocy, czy w ogóle we wszystkich akcjach. Ostatnio, mająca miejsce w Sierakowicach akcja dotycząca szpiku kostnego była, przecież organizowana przez młodzież i dzieci. Dlatego jest to fajna sprawa, iż młodzi ludzie angażują się w tego rodzaju rzeczy. Jestem pełen podziwu dla młodych, ponieważ są oni najbardziej autentyczni w tym, co robią. Robią to z serca.</a:t>
            </a:r>
          </a:p>
          <a:p>
            <a:pPr marL="274320" indent="-274320" fontAlgn="auto">
              <a:spcBef>
                <a:spcPts val="580"/>
              </a:spcBef>
              <a:spcAft>
                <a:spcPts val="0"/>
              </a:spcAft>
              <a:buFont typeface="Wingdings 2"/>
              <a:buNone/>
              <a:defRPr/>
            </a:pPr>
            <a:r>
              <a:rPr lang="pl-PL" sz="2300" dirty="0" smtClean="0"/>
              <a:t> </a:t>
            </a:r>
          </a:p>
          <a:p>
            <a:pPr marL="274320" indent="-274320" fontAlgn="auto">
              <a:spcBef>
                <a:spcPts val="580"/>
              </a:spcBef>
              <a:spcAft>
                <a:spcPts val="0"/>
              </a:spcAft>
              <a:buFont typeface="Wingdings 2"/>
              <a:buChar char=""/>
              <a:defRPr/>
            </a:pPr>
            <a:r>
              <a:rPr lang="pl-PL" sz="2300" dirty="0" smtClean="0">
                <a:solidFill>
                  <a:srgbClr val="FF0000"/>
                </a:solidFill>
              </a:rPr>
              <a:t>- Ostanie pytanie. Jakie cechy, czy też umiejętności, obecnie zapomniane i niedoceniane wolontariusz, wykonując swoją działalność?</a:t>
            </a:r>
          </a:p>
          <a:p>
            <a:pPr marL="274320" indent="-274320" fontAlgn="auto">
              <a:spcBef>
                <a:spcPts val="580"/>
              </a:spcBef>
              <a:spcAft>
                <a:spcPts val="0"/>
              </a:spcAft>
              <a:buFont typeface="Wingdings 2"/>
              <a:buNone/>
              <a:defRPr/>
            </a:pPr>
            <a:r>
              <a:rPr lang="pl-PL" sz="2300" dirty="0" smtClean="0"/>
              <a:t> </a:t>
            </a:r>
          </a:p>
          <a:p>
            <a:pPr marL="274320" indent="-274320" fontAlgn="auto">
              <a:spcBef>
                <a:spcPts val="580"/>
              </a:spcBef>
              <a:spcAft>
                <a:spcPts val="0"/>
              </a:spcAft>
              <a:buFont typeface="Wingdings 2"/>
              <a:buChar char=""/>
              <a:defRPr/>
            </a:pPr>
            <a:r>
              <a:rPr lang="pl-PL" sz="2300" dirty="0" smtClean="0"/>
              <a:t>- Jest to z pewnością pokora życia. Ja wiem, że wy nie macie prawa myśleć o starości. Wy macie prawo cieszyć się tym że jesteście młodzi, nie macie kłopotów. Ale spotykanie się z człowiekiem biednym, bo mamy dzisiaj problem bezdomności, i widząc to, młodzież uczy się jak postępować, rozróżniać pewne rzeczy. Dla mnie takim pozytywnym przykładem jest odwiedzanie chorych w takim „Domu pogodnej starości”. Na dziesięć, czy piętnaście ludzi przypada jedna pielęgniarka. I myślę, że to jest właśnie ta nauka pokory życia, bo mnie to także może spotkać kiedyś.</a:t>
            </a:r>
          </a:p>
          <a:p>
            <a:pPr marL="274320" indent="-274320" fontAlgn="auto">
              <a:spcBef>
                <a:spcPts val="580"/>
              </a:spcBef>
              <a:spcAft>
                <a:spcPts val="0"/>
              </a:spcAft>
              <a:buFont typeface="Wingdings 2"/>
              <a:buChar char=""/>
              <a:defRPr/>
            </a:pPr>
            <a:endParaRPr lang="pl-PL" dirty="0"/>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u="sng" dirty="0" smtClean="0"/>
              <a:t>Kim jest wolontariusz?</a:t>
            </a:r>
            <a:r>
              <a:rPr lang="pl-PL" dirty="0" smtClean="0"/>
              <a:t/>
            </a:r>
            <a:br>
              <a:rPr lang="pl-PL" dirty="0" smtClean="0"/>
            </a:br>
            <a:endParaRPr lang="pl-PL" dirty="0"/>
          </a:p>
        </p:txBody>
      </p:sp>
      <p:sp>
        <p:nvSpPr>
          <p:cNvPr id="20482" name="Symbol zastępczy zawartości 2"/>
          <p:cNvSpPr>
            <a:spLocks noGrp="1"/>
          </p:cNvSpPr>
          <p:nvPr>
            <p:ph sz="quarter" idx="1"/>
          </p:nvPr>
        </p:nvSpPr>
        <p:spPr/>
        <p:txBody>
          <a:bodyPr/>
          <a:lstStyle/>
          <a:p>
            <a:pPr>
              <a:buFont typeface="Wingdings 2" pitchFamily="18" charset="2"/>
              <a:buNone/>
            </a:pPr>
            <a:r>
              <a:rPr lang="pl-PL" sz="3200" b="1" smtClean="0"/>
              <a:t>WOLONTARIUSZ - </a:t>
            </a:r>
            <a:r>
              <a:rPr lang="pl-PL" sz="3600" smtClean="0"/>
              <a:t>to osoba, która ochotniczo i bez wynagrodzenia wykonuje świadczenia na zasadach określonych w ustawie.</a:t>
            </a:r>
          </a:p>
          <a:p>
            <a:pPr algn="r">
              <a:buFont typeface="Wingdings 2" pitchFamily="18" charset="2"/>
              <a:buNone/>
            </a:pPr>
            <a:endParaRPr lang="pl-PL" sz="1200" i="1" smtClean="0"/>
          </a:p>
          <a:p>
            <a:pPr algn="r">
              <a:buFont typeface="Wingdings 2" pitchFamily="18" charset="2"/>
              <a:buNone/>
            </a:pPr>
            <a:r>
              <a:rPr lang="pl-PL" sz="1200" i="1" smtClean="0"/>
              <a:t>Źródło: Ustawa o działalności pożytku publicznego i o wolontariacie.</a:t>
            </a:r>
            <a:endParaRPr lang="pl-PL" sz="1200" smtClean="0"/>
          </a:p>
        </p:txBody>
      </p:sp>
      <p:pic>
        <p:nvPicPr>
          <p:cNvPr id="6146" name="Picture 2" descr="C:\Users\dom\AppData\Local\Microsoft\Windows\Temporary Internet Files\Content.IE5\3NAEZL8G\MC900434399[1].wmf"/>
          <p:cNvPicPr>
            <a:picLocks noChangeAspect="1" noChangeArrowheads="1"/>
          </p:cNvPicPr>
          <p:nvPr/>
        </p:nvPicPr>
        <p:blipFill>
          <a:blip r:embed="rId3" cstate="print"/>
          <a:srcRect/>
          <a:stretch>
            <a:fillRect/>
          </a:stretch>
        </p:blipFill>
        <p:spPr bwMode="auto">
          <a:xfrm>
            <a:off x="1259632" y="4005064"/>
            <a:ext cx="3096344" cy="1861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u="sng" dirty="0" smtClean="0"/>
              <a:t>Dlaczego Warto Zostać Wolontariuszem?</a:t>
            </a:r>
            <a:endParaRPr lang="pl-PL" u="sng" dirty="0"/>
          </a:p>
        </p:txBody>
      </p:sp>
      <p:sp>
        <p:nvSpPr>
          <p:cNvPr id="22530" name="Symbol zastępczy zawartości 2"/>
          <p:cNvSpPr>
            <a:spLocks noGrp="1"/>
          </p:cNvSpPr>
          <p:nvPr>
            <p:ph sz="quarter" idx="1"/>
          </p:nvPr>
        </p:nvSpPr>
        <p:spPr/>
        <p:txBody>
          <a:bodyPr/>
          <a:lstStyle/>
          <a:p>
            <a:pPr>
              <a:buFont typeface="Wingdings" pitchFamily="2" charset="2"/>
              <a:buChar char="Ø"/>
            </a:pPr>
            <a:r>
              <a:rPr lang="pl-PL" sz="2800" smtClean="0"/>
              <a:t>Bycie wolontariuszem może być sposobem na rozwijanie pasji.</a:t>
            </a:r>
          </a:p>
          <a:p>
            <a:pPr>
              <a:buFont typeface="Wingdings" pitchFamily="2" charset="2"/>
              <a:buChar char="Ø"/>
            </a:pPr>
            <a:r>
              <a:rPr lang="pl-PL" sz="2800" smtClean="0"/>
              <a:t>Jest dobrym rozwiązaniem na kreatywne spędzanie wolnego czasu.</a:t>
            </a:r>
          </a:p>
          <a:p>
            <a:pPr>
              <a:buFont typeface="Wingdings" pitchFamily="2" charset="2"/>
              <a:buChar char="Ø"/>
            </a:pPr>
            <a:r>
              <a:rPr lang="pl-PL" sz="2800" smtClean="0"/>
              <a:t>Pełnienie funkcji wolontariusza, może zapunktować u przyszłego pracodawcy.</a:t>
            </a:r>
          </a:p>
          <a:p>
            <a:pPr>
              <a:buFont typeface="Wingdings" pitchFamily="2" charset="2"/>
              <a:buChar char="Ø"/>
            </a:pPr>
            <a:r>
              <a:rPr lang="pl-PL" sz="2800" smtClean="0"/>
              <a:t>Idealny pomysł na samorealizację.</a:t>
            </a:r>
          </a:p>
          <a:p>
            <a:pPr>
              <a:buFont typeface="Wingdings" pitchFamily="2" charset="2"/>
              <a:buChar char="Ø"/>
            </a:pPr>
            <a:r>
              <a:rPr lang="pl-PL" sz="2800" smtClean="0"/>
              <a:t>Uwrażliwia na potrzeby innych ludzi. </a:t>
            </a:r>
          </a:p>
          <a:p>
            <a:endParaRPr lang="pl-PL" smtClean="0"/>
          </a:p>
        </p:txBody>
      </p:sp>
      <p:pic>
        <p:nvPicPr>
          <p:cNvPr id="7170" name="Picture 2" descr="C:\Users\dom\AppData\Local\Microsoft\Windows\Temporary Internet Files\Content.IE5\XG1KYLSR\MC900304793[1].wmf"/>
          <p:cNvPicPr>
            <a:picLocks noChangeAspect="1" noChangeArrowheads="1"/>
          </p:cNvPicPr>
          <p:nvPr/>
        </p:nvPicPr>
        <p:blipFill>
          <a:blip r:embed="rId3" cstate="print"/>
          <a:srcRect/>
          <a:stretch>
            <a:fillRect/>
          </a:stretch>
        </p:blipFill>
        <p:spPr bwMode="auto">
          <a:xfrm>
            <a:off x="6876256" y="4005064"/>
            <a:ext cx="1584176" cy="243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fontAlgn="auto">
              <a:spcAft>
                <a:spcPts val="0"/>
              </a:spcAft>
              <a:defRPr/>
            </a:pPr>
            <a:r>
              <a:rPr lang="pl-PL" u="sng" dirty="0" smtClean="0"/>
              <a:t>WYNIKI ANKIETY PRZPROWADZONEJ W NASZEJ SZKOLE:</a:t>
            </a:r>
            <a:endParaRPr lang="pl-PL" u="sng" dirty="0"/>
          </a:p>
        </p:txBody>
      </p:sp>
      <p:sp>
        <p:nvSpPr>
          <p:cNvPr id="24578" name="Symbol zastępczy zawartości 2"/>
          <p:cNvSpPr>
            <a:spLocks noGrp="1"/>
          </p:cNvSpPr>
          <p:nvPr>
            <p:ph sz="quarter" idx="1"/>
          </p:nvPr>
        </p:nvSpPr>
        <p:spPr>
          <a:xfrm>
            <a:off x="357188" y="1285875"/>
            <a:ext cx="7972425" cy="5187950"/>
          </a:xfrm>
        </p:spPr>
        <p:txBody>
          <a:bodyPr/>
          <a:lstStyle/>
          <a:p>
            <a:pPr>
              <a:buFont typeface="Wingdings 2" pitchFamily="18" charset="2"/>
              <a:buNone/>
            </a:pPr>
            <a:r>
              <a:rPr lang="pl-PL" smtClean="0"/>
              <a:t>Pytanie 1.</a:t>
            </a:r>
          </a:p>
          <a:p>
            <a:pPr>
              <a:buFont typeface="Wingdings 2" pitchFamily="18" charset="2"/>
              <a:buNone/>
            </a:pPr>
            <a:r>
              <a:rPr lang="pl-PL" sz="2000" b="1" smtClean="0"/>
              <a:t>Czy sądzisz, iż we współczesnych czasach ludzie zbyt mało czasu poświęcają na działania charytatywne?</a:t>
            </a:r>
          </a:p>
          <a:p>
            <a:pPr>
              <a:buFont typeface="Wingdings 2" pitchFamily="18" charset="2"/>
              <a:buNone/>
            </a:pPr>
            <a:endParaRPr lang="pl-PL" sz="1400" b="1" smtClean="0"/>
          </a:p>
          <a:p>
            <a:pPr>
              <a:buFont typeface="Wingdings 2" pitchFamily="18" charset="2"/>
              <a:buNone/>
            </a:pPr>
            <a:endParaRPr lang="pl-PL" sz="1400" smtClean="0"/>
          </a:p>
        </p:txBody>
      </p:sp>
      <p:graphicFrame>
        <p:nvGraphicFramePr>
          <p:cNvPr id="24579" name="Wykres 3"/>
          <p:cNvGraphicFramePr>
            <a:graphicFrameLocks/>
          </p:cNvGraphicFramePr>
          <p:nvPr/>
        </p:nvGraphicFramePr>
        <p:xfrm>
          <a:off x="928688" y="2000250"/>
          <a:ext cx="5738812" cy="4643438"/>
        </p:xfrm>
        <a:graphic>
          <a:graphicData uri="http://schemas.openxmlformats.org/presentationml/2006/ole">
            <p:oleObj spid="_x0000_s24579" r:id="rId4" imgW="5742930" imgH="4645555" progId="Excel.Chart.8">
              <p:embed/>
            </p:oleObj>
          </a:graphicData>
        </a:graphic>
      </p:graphicFrame>
      <p:graphicFrame>
        <p:nvGraphicFramePr>
          <p:cNvPr id="24580" name="Wykres 4"/>
          <p:cNvGraphicFramePr>
            <a:graphicFrameLocks/>
          </p:cNvGraphicFramePr>
          <p:nvPr/>
        </p:nvGraphicFramePr>
        <p:xfrm>
          <a:off x="928688" y="2000250"/>
          <a:ext cx="5738812" cy="4643438"/>
        </p:xfrm>
        <a:graphic>
          <a:graphicData uri="http://schemas.openxmlformats.org/presentationml/2006/ole">
            <p:oleObj spid="_x0000_s24580" r:id="rId5" imgW="5742930" imgH="4645555" progId="Excel.Chart.8">
              <p:embed/>
            </p:oleObj>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85750"/>
            <a:ext cx="7467600" cy="6188075"/>
          </a:xfrm>
        </p:spPr>
        <p:txBody>
          <a:bodyPr>
            <a:normAutofit fontScale="85000" lnSpcReduction="10000"/>
          </a:bodyPr>
          <a:lstStyle/>
          <a:p>
            <a:pPr marL="274320" indent="-274320" fontAlgn="auto">
              <a:spcBef>
                <a:spcPts val="580"/>
              </a:spcBef>
              <a:spcAft>
                <a:spcPts val="0"/>
              </a:spcAft>
              <a:buFont typeface="Wingdings 2"/>
              <a:buNone/>
              <a:defRPr/>
            </a:pPr>
            <a:r>
              <a:rPr lang="pl-PL" dirty="0" smtClean="0"/>
              <a:t>Pytanie 2.</a:t>
            </a:r>
          </a:p>
          <a:p>
            <a:pPr marL="274320" indent="-274320" fontAlgn="auto">
              <a:spcBef>
                <a:spcPts val="580"/>
              </a:spcBef>
              <a:spcAft>
                <a:spcPts val="0"/>
              </a:spcAft>
              <a:buFont typeface="Wingdings 2"/>
              <a:buNone/>
              <a:defRPr/>
            </a:pPr>
            <a:r>
              <a:rPr lang="pl-PL" sz="2000" b="1" dirty="0" smtClean="0"/>
              <a:t>Czy uważasz, że pomoc w ramach wolontariatu może przynieść Ci satysfakcję?</a:t>
            </a:r>
          </a:p>
          <a:p>
            <a:pPr marL="274320" indent="-274320" fontAlgn="auto">
              <a:spcBef>
                <a:spcPts val="580"/>
              </a:spcBef>
              <a:spcAft>
                <a:spcPts val="0"/>
              </a:spcAft>
              <a:buFont typeface="Wingdings 2"/>
              <a:buNone/>
              <a:defRPr/>
            </a:pPr>
            <a:r>
              <a:rPr lang="pl-PL" sz="2000" b="1" dirty="0" smtClean="0"/>
              <a:t>Jeśli tak, to jakie korzyści Ty możesz z tego czerpać?</a:t>
            </a:r>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dirty="0" smtClean="0"/>
          </a:p>
          <a:p>
            <a:pPr marL="274320" indent="-274320" fontAlgn="auto">
              <a:spcBef>
                <a:spcPts val="580"/>
              </a:spcBef>
              <a:spcAft>
                <a:spcPts val="0"/>
              </a:spcAft>
              <a:buFont typeface="Wingdings 2"/>
              <a:buNone/>
              <a:defRPr/>
            </a:pPr>
            <a:endParaRPr lang="pl-PL" dirty="0" smtClean="0"/>
          </a:p>
          <a:p>
            <a:pPr marL="274320" indent="-274320" fontAlgn="auto">
              <a:spcBef>
                <a:spcPts val="580"/>
              </a:spcBef>
              <a:spcAft>
                <a:spcPts val="0"/>
              </a:spcAft>
              <a:buFont typeface="Wingdings 2"/>
              <a:buNone/>
              <a:defRPr/>
            </a:pPr>
            <a:r>
              <a:rPr lang="pl-PL" b="1" dirty="0" smtClean="0"/>
              <a:t>Propozycje ankietowanych:</a:t>
            </a:r>
          </a:p>
          <a:p>
            <a:pPr marL="274320" indent="-274320" fontAlgn="auto">
              <a:spcBef>
                <a:spcPts val="580"/>
              </a:spcBef>
              <a:spcAft>
                <a:spcPts val="0"/>
              </a:spcAft>
              <a:buFont typeface="Wingdings 2"/>
              <a:buNone/>
              <a:defRPr/>
            </a:pPr>
            <a:r>
              <a:rPr lang="pl-PL" sz="2200" dirty="0" smtClean="0"/>
              <a:t>-możliwość zyskania przyjaciół, zawarcia nowych znajomości</a:t>
            </a:r>
          </a:p>
          <a:p>
            <a:pPr marL="274320" indent="-274320" fontAlgn="auto">
              <a:spcBef>
                <a:spcPts val="580"/>
              </a:spcBef>
              <a:spcAft>
                <a:spcPts val="0"/>
              </a:spcAft>
              <a:buFont typeface="Wingdings 2"/>
              <a:buNone/>
              <a:defRPr/>
            </a:pPr>
            <a:r>
              <a:rPr lang="pl-PL" sz="2200" dirty="0" smtClean="0"/>
              <a:t>-poczucie bycia potrzebnym</a:t>
            </a:r>
          </a:p>
          <a:p>
            <a:pPr marL="274320" indent="-274320" fontAlgn="auto">
              <a:spcBef>
                <a:spcPts val="580"/>
              </a:spcBef>
              <a:spcAft>
                <a:spcPts val="0"/>
              </a:spcAft>
              <a:buFont typeface="Wingdings 2"/>
              <a:buNone/>
              <a:defRPr/>
            </a:pPr>
            <a:r>
              <a:rPr lang="pl-PL" sz="2200" dirty="0" smtClean="0"/>
              <a:t>-radość i uśmiech na twarzy osoby, której się pomaga </a:t>
            </a:r>
          </a:p>
          <a:p>
            <a:pPr marL="274320" indent="-274320" fontAlgn="auto">
              <a:spcBef>
                <a:spcPts val="580"/>
              </a:spcBef>
              <a:spcAft>
                <a:spcPts val="0"/>
              </a:spcAft>
              <a:buFont typeface="Wingdings 2"/>
              <a:buNone/>
              <a:defRPr/>
            </a:pPr>
            <a:r>
              <a:rPr lang="pl-PL" sz="2200" dirty="0" smtClean="0"/>
              <a:t>-dowartościowanie własnej osoby</a:t>
            </a:r>
          </a:p>
        </p:txBody>
      </p:sp>
      <p:graphicFrame>
        <p:nvGraphicFramePr>
          <p:cNvPr id="26626" name="Wykres 3"/>
          <p:cNvGraphicFramePr>
            <a:graphicFrameLocks/>
          </p:cNvGraphicFramePr>
          <p:nvPr/>
        </p:nvGraphicFramePr>
        <p:xfrm>
          <a:off x="428625" y="1785938"/>
          <a:ext cx="6786563" cy="2857500"/>
        </p:xfrm>
        <a:graphic>
          <a:graphicData uri="http://schemas.openxmlformats.org/presentationml/2006/ole">
            <p:oleObj spid="_x0000_s26626" r:id="rId4" imgW="6791533" imgH="2859272" progId="Excel.Chart.8">
              <p:embed/>
            </p:oleObj>
          </a:graphicData>
        </a:graphic>
      </p:graphicFrame>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ymbol zastępczy zawartości 2"/>
          <p:cNvSpPr>
            <a:spLocks noGrp="1"/>
          </p:cNvSpPr>
          <p:nvPr>
            <p:ph sz="quarter" idx="1"/>
          </p:nvPr>
        </p:nvSpPr>
        <p:spPr>
          <a:xfrm>
            <a:off x="428625" y="285750"/>
            <a:ext cx="7758113" cy="6143625"/>
          </a:xfrm>
        </p:spPr>
        <p:txBody>
          <a:bodyPr/>
          <a:lstStyle/>
          <a:p>
            <a:pPr>
              <a:buFont typeface="Wingdings 2" pitchFamily="18" charset="2"/>
              <a:buNone/>
            </a:pPr>
            <a:r>
              <a:rPr lang="pl-PL" smtClean="0"/>
              <a:t>Pytanie 3.</a:t>
            </a:r>
          </a:p>
          <a:p>
            <a:pPr>
              <a:buFont typeface="Wingdings 2" pitchFamily="18" charset="2"/>
              <a:buNone/>
            </a:pPr>
            <a:r>
              <a:rPr lang="pl-PL" b="1" smtClean="0"/>
              <a:t>Jak myślisz: czy jesteś osobą otwartą na niesienie pomocy innym? </a:t>
            </a:r>
          </a:p>
          <a:p>
            <a:pPr>
              <a:buFont typeface="Wingdings 2" pitchFamily="18" charset="2"/>
              <a:buNone/>
            </a:pPr>
            <a:endParaRPr lang="pl-PL" sz="1400" smtClean="0"/>
          </a:p>
        </p:txBody>
      </p:sp>
      <p:graphicFrame>
        <p:nvGraphicFramePr>
          <p:cNvPr id="28674" name="Wykres 4"/>
          <p:cNvGraphicFramePr>
            <a:graphicFrameLocks/>
          </p:cNvGraphicFramePr>
          <p:nvPr/>
        </p:nvGraphicFramePr>
        <p:xfrm>
          <a:off x="1524000" y="1397000"/>
          <a:ext cx="6096000" cy="4064000"/>
        </p:xfrm>
        <a:graphic>
          <a:graphicData uri="http://schemas.openxmlformats.org/presentationml/2006/ole">
            <p:oleObj spid="_x0000_s28674" r:id="rId4" imgW="6096528" imgH="4066384" progId="Excel.Chart.8">
              <p:embed/>
            </p:oleObj>
          </a:graphicData>
        </a:graphic>
      </p:graphicFrame>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85750"/>
            <a:ext cx="7467600" cy="6188075"/>
          </a:xfrm>
        </p:spPr>
        <p:txBody>
          <a:bodyPr>
            <a:normAutofit fontScale="92500" lnSpcReduction="10000"/>
          </a:bodyPr>
          <a:lstStyle/>
          <a:p>
            <a:pPr marL="274320" indent="-274320" fontAlgn="auto">
              <a:spcBef>
                <a:spcPts val="580"/>
              </a:spcBef>
              <a:spcAft>
                <a:spcPts val="0"/>
              </a:spcAft>
              <a:buFont typeface="Wingdings 2"/>
              <a:buNone/>
              <a:defRPr/>
            </a:pPr>
            <a:r>
              <a:rPr lang="pl-PL" dirty="0" smtClean="0"/>
              <a:t>Pytanie 4.</a:t>
            </a:r>
          </a:p>
          <a:p>
            <a:pPr marL="274320" indent="-274320" fontAlgn="auto">
              <a:spcBef>
                <a:spcPts val="580"/>
              </a:spcBef>
              <a:spcAft>
                <a:spcPts val="0"/>
              </a:spcAft>
              <a:buFont typeface="Wingdings 2"/>
              <a:buNone/>
              <a:defRPr/>
            </a:pPr>
            <a:r>
              <a:rPr lang="pl-PL" sz="2000" b="1" dirty="0" smtClean="0"/>
              <a:t>Czy w Twoim środowisku są osoby, które należałoby objąć wolontariatem?</a:t>
            </a:r>
          </a:p>
          <a:p>
            <a:pPr marL="274320" indent="-274320" fontAlgn="auto">
              <a:spcBef>
                <a:spcPts val="580"/>
              </a:spcBef>
              <a:spcAft>
                <a:spcPts val="0"/>
              </a:spcAft>
              <a:buFont typeface="Wingdings 2"/>
              <a:buNone/>
              <a:defRPr/>
            </a:pPr>
            <a:r>
              <a:rPr lang="pl-PL" sz="2000" b="1" dirty="0" smtClean="0"/>
              <a:t>Jeśli tak, to w jakiej formie?</a:t>
            </a:r>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1400" dirty="0" smtClean="0"/>
          </a:p>
          <a:p>
            <a:pPr marL="274320" indent="-274320" fontAlgn="auto">
              <a:spcBef>
                <a:spcPts val="580"/>
              </a:spcBef>
              <a:spcAft>
                <a:spcPts val="0"/>
              </a:spcAft>
              <a:buFont typeface="Wingdings 2"/>
              <a:buNone/>
              <a:defRPr/>
            </a:pPr>
            <a:endParaRPr lang="pl-PL" sz="2000" b="1" dirty="0" smtClean="0"/>
          </a:p>
          <a:p>
            <a:pPr marL="274320" indent="-274320" fontAlgn="auto">
              <a:spcBef>
                <a:spcPts val="580"/>
              </a:spcBef>
              <a:spcAft>
                <a:spcPts val="0"/>
              </a:spcAft>
              <a:buFont typeface="Wingdings 2"/>
              <a:buNone/>
              <a:defRPr/>
            </a:pPr>
            <a:r>
              <a:rPr lang="pl-PL" sz="2000" b="1" dirty="0" smtClean="0"/>
              <a:t>Propozycje ankietowanych:</a:t>
            </a:r>
          </a:p>
          <a:p>
            <a:pPr marL="274320" indent="-274320" fontAlgn="auto">
              <a:spcBef>
                <a:spcPts val="580"/>
              </a:spcBef>
              <a:spcAft>
                <a:spcPts val="0"/>
              </a:spcAft>
              <a:buFont typeface="Wingdings 2"/>
              <a:buNone/>
              <a:defRPr/>
            </a:pPr>
            <a:r>
              <a:rPr lang="pl-PL" sz="1400" dirty="0" smtClean="0"/>
              <a:t>-</a:t>
            </a:r>
            <a:r>
              <a:rPr lang="pl-PL" sz="1800" dirty="0" smtClean="0"/>
              <a:t>Najpopularniejszą odpowiedzią była pomoc w postaci korepetycji</a:t>
            </a:r>
          </a:p>
          <a:p>
            <a:pPr marL="274320" indent="-274320" fontAlgn="auto">
              <a:spcBef>
                <a:spcPts val="580"/>
              </a:spcBef>
              <a:spcAft>
                <a:spcPts val="0"/>
              </a:spcAft>
              <a:buFont typeface="Wingdings 2"/>
              <a:buNone/>
              <a:defRPr/>
            </a:pPr>
            <a:r>
              <a:rPr lang="pl-PL" sz="1800" dirty="0" smtClean="0"/>
              <a:t>-Na drugim miejscu nasi ankietowani umieścili pomoc ludziom starszym i schorowanym</a:t>
            </a:r>
          </a:p>
          <a:p>
            <a:pPr marL="274320" indent="-274320" fontAlgn="auto">
              <a:spcBef>
                <a:spcPts val="580"/>
              </a:spcBef>
              <a:spcAft>
                <a:spcPts val="0"/>
              </a:spcAft>
              <a:buFont typeface="Wingdings 2"/>
              <a:buNone/>
              <a:defRPr/>
            </a:pPr>
            <a:r>
              <a:rPr lang="pl-PL" sz="1800" dirty="0" smtClean="0"/>
              <a:t>-Kolejnym pomysłem  jest pomoc duchowa</a:t>
            </a:r>
          </a:p>
          <a:p>
            <a:pPr marL="274320" indent="-274320" fontAlgn="auto">
              <a:spcBef>
                <a:spcPts val="580"/>
              </a:spcBef>
              <a:spcAft>
                <a:spcPts val="0"/>
              </a:spcAft>
              <a:buFont typeface="Wingdings 2"/>
              <a:buNone/>
              <a:defRPr/>
            </a:pPr>
            <a:r>
              <a:rPr lang="pl-PL" sz="1800" dirty="0" smtClean="0"/>
              <a:t>- Oraz materialna ( pieniężna) dla uboższego społeczeństwa </a:t>
            </a:r>
          </a:p>
          <a:p>
            <a:pPr marL="274320" indent="-274320" fontAlgn="auto">
              <a:spcBef>
                <a:spcPts val="580"/>
              </a:spcBef>
              <a:spcAft>
                <a:spcPts val="0"/>
              </a:spcAft>
              <a:buFontTx/>
              <a:buChar char="-"/>
              <a:defRPr/>
            </a:pPr>
            <a:endParaRPr lang="pl-PL" sz="1400" dirty="0" smtClean="0"/>
          </a:p>
          <a:p>
            <a:pPr marL="274320" indent="-274320" fontAlgn="auto">
              <a:spcBef>
                <a:spcPts val="580"/>
              </a:spcBef>
              <a:spcAft>
                <a:spcPts val="0"/>
              </a:spcAft>
              <a:buFontTx/>
              <a:buChar char="-"/>
              <a:defRPr/>
            </a:pPr>
            <a:endParaRPr lang="pl-PL" sz="1400" dirty="0" smtClean="0"/>
          </a:p>
        </p:txBody>
      </p:sp>
      <p:graphicFrame>
        <p:nvGraphicFramePr>
          <p:cNvPr id="30722" name="Wykres 3"/>
          <p:cNvGraphicFramePr>
            <a:graphicFrameLocks/>
          </p:cNvGraphicFramePr>
          <p:nvPr/>
        </p:nvGraphicFramePr>
        <p:xfrm>
          <a:off x="785813" y="1928813"/>
          <a:ext cx="5905500" cy="2214562"/>
        </p:xfrm>
        <a:graphic>
          <a:graphicData uri="http://schemas.openxmlformats.org/presentationml/2006/ole">
            <p:oleObj spid="_x0000_s30722" r:id="rId4" imgW="5907536" imgH="2219136" progId="Excel.Chart.8">
              <p:embed/>
            </p:oleObj>
          </a:graphicData>
        </a:graphic>
      </p:graphicFrame>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697</TotalTime>
  <Words>1393</Words>
  <Application>Microsoft Office PowerPoint</Application>
  <PresentationFormat>Pokaz na ekranie (4:3)</PresentationFormat>
  <Paragraphs>150</Paragraphs>
  <Slides>31</Slides>
  <Notes>31</Notes>
  <HiddenSlides>0</HiddenSlides>
  <MMClips>0</MMClips>
  <ScaleCrop>false</ScaleCrop>
  <HeadingPairs>
    <vt:vector size="8" baseType="variant">
      <vt:variant>
        <vt:lpstr>Używane czcionki</vt:lpstr>
      </vt:variant>
      <vt:variant>
        <vt:i4>7</vt:i4>
      </vt:variant>
      <vt:variant>
        <vt:lpstr>Szablon projektu</vt:lpstr>
      </vt:variant>
      <vt:variant>
        <vt:i4>5</vt:i4>
      </vt:variant>
      <vt:variant>
        <vt:lpstr>Osadzone serwery OLE</vt:lpstr>
      </vt:variant>
      <vt:variant>
        <vt:i4>1</vt:i4>
      </vt:variant>
      <vt:variant>
        <vt:lpstr>Tytuły slajdów</vt:lpstr>
      </vt:variant>
      <vt:variant>
        <vt:i4>31</vt:i4>
      </vt:variant>
    </vt:vector>
  </HeadingPairs>
  <TitlesOfParts>
    <vt:vector size="44" baseType="lpstr">
      <vt:lpstr>Perpetua</vt:lpstr>
      <vt:lpstr>Arial</vt:lpstr>
      <vt:lpstr>Franklin Gothic Book</vt:lpstr>
      <vt:lpstr>Wingdings 2</vt:lpstr>
      <vt:lpstr>Calibri</vt:lpstr>
      <vt:lpstr>Courier New</vt:lpstr>
      <vt:lpstr>Wingdings</vt:lpstr>
      <vt:lpstr>Kapitał</vt:lpstr>
      <vt:lpstr>Kapitał</vt:lpstr>
      <vt:lpstr>Kapitał</vt:lpstr>
      <vt:lpstr>Kapitał</vt:lpstr>
      <vt:lpstr>Kapitał</vt:lpstr>
      <vt:lpstr>Wykres programu Microsoft Excel</vt:lpstr>
      <vt:lpstr>Slajd 1</vt:lpstr>
      <vt:lpstr>Zacznijmy od podstaw: </vt:lpstr>
      <vt:lpstr>Slajd 3</vt:lpstr>
      <vt:lpstr>Kim jest wolontariusz? </vt:lpstr>
      <vt:lpstr>Dlaczego Warto Zostać Wolontariuszem?</vt:lpstr>
      <vt:lpstr>WYNIKI ANKIETY PRZPROWADZONEJ W NASZEJ SZKOLE:</vt:lpstr>
      <vt:lpstr>Slajd 7</vt:lpstr>
      <vt:lpstr>Slajd 8</vt:lpstr>
      <vt:lpstr>Slajd 9</vt:lpstr>
      <vt:lpstr>Slajd 10</vt:lpstr>
      <vt:lpstr>Slajd 11</vt:lpstr>
      <vt:lpstr>Slajd 12</vt:lpstr>
      <vt:lpstr>Slajd 13</vt:lpstr>
      <vt:lpstr>Slajd 14</vt:lpstr>
      <vt:lpstr>Slajd 15</vt:lpstr>
      <vt:lpstr>Slajd 16</vt:lpstr>
      <vt:lpstr>Nasze Pomysły W Ramach Projektu </vt:lpstr>
      <vt:lpstr>1. Bal karnawałowy w Fundacji „Uśmiech Dziecka” </vt:lpstr>
      <vt:lpstr>Bal karnawałowy </vt:lpstr>
      <vt:lpstr>Bal karnawałowy </vt:lpstr>
      <vt:lpstr>Bal karnawałowy </vt:lpstr>
      <vt:lpstr>Bal karnawałowy </vt:lpstr>
      <vt:lpstr>Występ chóru „Pół żartem pół serio” </vt:lpstr>
      <vt:lpstr>2. Kontynuacja zbierania nakrętek w środowisku poza szkolnym</vt:lpstr>
      <vt:lpstr> 3. Organizacje charytatywne w naszej szkole. </vt:lpstr>
      <vt:lpstr>„Góra grosza” </vt:lpstr>
      <vt:lpstr>4.E-Wolontariat </vt:lpstr>
      <vt:lpstr>5. Sprzątanie świata </vt:lpstr>
      <vt:lpstr>Wywiad Z Księdzem Tadeuszem Kurachem</vt:lpstr>
      <vt:lpstr>Slajd 30</vt:lpstr>
      <vt:lpstr>Slajd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ola</dc:creator>
  <cp:lastModifiedBy>bartek</cp:lastModifiedBy>
  <cp:revision>61</cp:revision>
  <dcterms:created xsi:type="dcterms:W3CDTF">2011-03-18T15:10:07Z</dcterms:created>
  <dcterms:modified xsi:type="dcterms:W3CDTF">2011-03-29T14:38:15Z</dcterms:modified>
</cp:coreProperties>
</file>